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4258" r:id="rId1"/>
  </p:sldMasterIdLst>
  <p:notesMasterIdLst>
    <p:notesMasterId r:id="rId15"/>
  </p:notesMasterIdLst>
  <p:handoutMasterIdLst>
    <p:handoutMasterId r:id="rId16"/>
  </p:handoutMasterIdLst>
  <p:sldIdLst>
    <p:sldId id="910" r:id="rId2"/>
    <p:sldId id="913" r:id="rId3"/>
    <p:sldId id="914" r:id="rId4"/>
    <p:sldId id="915" r:id="rId5"/>
    <p:sldId id="911" r:id="rId6"/>
    <p:sldId id="912" r:id="rId7"/>
    <p:sldId id="308" r:id="rId8"/>
    <p:sldId id="916" r:id="rId9"/>
    <p:sldId id="917" r:id="rId10"/>
    <p:sldId id="922" r:id="rId11"/>
    <p:sldId id="918" r:id="rId12"/>
    <p:sldId id="919" r:id="rId13"/>
    <p:sldId id="920" r:id="rId14"/>
  </p:sldIdLst>
  <p:sldSz cx="9144000" cy="6858000" type="screen4x3"/>
  <p:notesSz cx="7010400" cy="9296400"/>
  <p:defaultTextStyle>
    <a:defPPr>
      <a:defRPr lang="en-US"/>
    </a:defPPr>
    <a:lvl1pPr algn="l" rtl="0" fontAlgn="base">
      <a:spcBef>
        <a:spcPct val="0"/>
      </a:spcBef>
      <a:spcAft>
        <a:spcPct val="0"/>
      </a:spcAft>
      <a:defRPr sz="2800" kern="1200">
        <a:solidFill>
          <a:schemeClr val="tx1"/>
        </a:solidFill>
        <a:latin typeface="Calibri" pitchFamily="34" charset="0"/>
        <a:ea typeface="+mn-ea"/>
        <a:cs typeface="+mn-cs"/>
      </a:defRPr>
    </a:lvl1pPr>
    <a:lvl2pPr marL="457200" algn="l" rtl="0" fontAlgn="base">
      <a:spcBef>
        <a:spcPct val="0"/>
      </a:spcBef>
      <a:spcAft>
        <a:spcPct val="0"/>
      </a:spcAft>
      <a:defRPr sz="2800" kern="1200">
        <a:solidFill>
          <a:schemeClr val="tx1"/>
        </a:solidFill>
        <a:latin typeface="Calibri" pitchFamily="34" charset="0"/>
        <a:ea typeface="+mn-ea"/>
        <a:cs typeface="+mn-cs"/>
      </a:defRPr>
    </a:lvl2pPr>
    <a:lvl3pPr marL="914400" algn="l" rtl="0" fontAlgn="base">
      <a:spcBef>
        <a:spcPct val="0"/>
      </a:spcBef>
      <a:spcAft>
        <a:spcPct val="0"/>
      </a:spcAft>
      <a:defRPr sz="2800" kern="1200">
        <a:solidFill>
          <a:schemeClr val="tx1"/>
        </a:solidFill>
        <a:latin typeface="Calibri" pitchFamily="34" charset="0"/>
        <a:ea typeface="+mn-ea"/>
        <a:cs typeface="+mn-cs"/>
      </a:defRPr>
    </a:lvl3pPr>
    <a:lvl4pPr marL="1371600" algn="l" rtl="0" fontAlgn="base">
      <a:spcBef>
        <a:spcPct val="0"/>
      </a:spcBef>
      <a:spcAft>
        <a:spcPct val="0"/>
      </a:spcAft>
      <a:defRPr sz="2800" kern="1200">
        <a:solidFill>
          <a:schemeClr val="tx1"/>
        </a:solidFill>
        <a:latin typeface="Calibri" pitchFamily="34" charset="0"/>
        <a:ea typeface="+mn-ea"/>
        <a:cs typeface="+mn-cs"/>
      </a:defRPr>
    </a:lvl4pPr>
    <a:lvl5pPr marL="1828800" algn="l" rtl="0" fontAlgn="base">
      <a:spcBef>
        <a:spcPct val="0"/>
      </a:spcBef>
      <a:spcAft>
        <a:spcPct val="0"/>
      </a:spcAft>
      <a:defRPr sz="2800" kern="1200">
        <a:solidFill>
          <a:schemeClr val="tx1"/>
        </a:solidFill>
        <a:latin typeface="Calibri" pitchFamily="34" charset="0"/>
        <a:ea typeface="+mn-ea"/>
        <a:cs typeface="+mn-cs"/>
      </a:defRPr>
    </a:lvl5pPr>
    <a:lvl6pPr marL="2286000" algn="l" defTabSz="914400" rtl="0" eaLnBrk="1" latinLnBrk="0" hangingPunct="1">
      <a:defRPr sz="2800" kern="1200">
        <a:solidFill>
          <a:schemeClr val="tx1"/>
        </a:solidFill>
        <a:latin typeface="Calibri" pitchFamily="34" charset="0"/>
        <a:ea typeface="+mn-ea"/>
        <a:cs typeface="+mn-cs"/>
      </a:defRPr>
    </a:lvl6pPr>
    <a:lvl7pPr marL="2743200" algn="l" defTabSz="914400" rtl="0" eaLnBrk="1" latinLnBrk="0" hangingPunct="1">
      <a:defRPr sz="2800" kern="1200">
        <a:solidFill>
          <a:schemeClr val="tx1"/>
        </a:solidFill>
        <a:latin typeface="Calibri" pitchFamily="34" charset="0"/>
        <a:ea typeface="+mn-ea"/>
        <a:cs typeface="+mn-cs"/>
      </a:defRPr>
    </a:lvl7pPr>
    <a:lvl8pPr marL="3200400" algn="l" defTabSz="914400" rtl="0" eaLnBrk="1" latinLnBrk="0" hangingPunct="1">
      <a:defRPr sz="2800" kern="1200">
        <a:solidFill>
          <a:schemeClr val="tx1"/>
        </a:solidFill>
        <a:latin typeface="Calibri" pitchFamily="34" charset="0"/>
        <a:ea typeface="+mn-ea"/>
        <a:cs typeface="+mn-cs"/>
      </a:defRPr>
    </a:lvl8pPr>
    <a:lvl9pPr marL="3657600" algn="l" defTabSz="914400" rtl="0" eaLnBrk="1" latinLnBrk="0" hangingPunct="1">
      <a:defRPr sz="2800" kern="1200">
        <a:solidFill>
          <a:schemeClr val="tx1"/>
        </a:solidFill>
        <a:latin typeface="Calibri" pitchFamily="34" charset="0"/>
        <a:ea typeface="+mn-ea"/>
        <a:cs typeface="+mn-cs"/>
      </a:defRPr>
    </a:lvl9pPr>
  </p:defaultTextStyle>
  <p:extLst>
    <p:ext uri="{521415D9-36F7-43E2-AB2F-B90AF26B5E84}">
      <p14:sectionLst xmlns:p14="http://schemas.microsoft.com/office/powerpoint/2010/main">
        <p14:section name="Default Section" id="{E93834E6-875F-4C4C-80F0-EC8B5F7E445E}">
          <p14:sldIdLst>
            <p14:sldId id="910"/>
            <p14:sldId id="913"/>
            <p14:sldId id="914"/>
            <p14:sldId id="915"/>
            <p14:sldId id="911"/>
            <p14:sldId id="912"/>
            <p14:sldId id="308"/>
            <p14:sldId id="916"/>
          </p14:sldIdLst>
        </p14:section>
        <p14:section name="Information Needed" id="{2D7ABE2E-E0A7-4724-95B4-CCCDE476C643}">
          <p14:sldIdLst>
            <p14:sldId id="917"/>
            <p14:sldId id="922"/>
          </p14:sldIdLst>
        </p14:section>
        <p14:section name="Untitled Section" id="{524F87FF-3526-4798-8E44-B7CC56CB9B9D}">
          <p14:sldIdLst>
            <p14:sldId id="918"/>
            <p14:sldId id="919"/>
            <p14:sldId id="92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cCall, Nona" initials="MN" lastIdx="15" clrIdx="0">
    <p:extLst>
      <p:ext uri="{19B8F6BF-5375-455C-9EA6-DF929625EA0E}">
        <p15:presenceInfo xmlns:p15="http://schemas.microsoft.com/office/powerpoint/2012/main" userId="S-1-5-21-3964605488-2921750399-968922279-6989" providerId="AD"/>
      </p:ext>
    </p:extLst>
  </p:cmAuthor>
  <p:cmAuthor id="2" name="Alton Colvin" initials="AC" lastIdx="18" clrIdx="1">
    <p:extLst>
      <p:ext uri="{19B8F6BF-5375-455C-9EA6-DF929625EA0E}">
        <p15:presenceInfo xmlns:p15="http://schemas.microsoft.com/office/powerpoint/2012/main" userId="18b741fd728bb8c4" providerId="Windows Live"/>
      </p:ext>
    </p:extLst>
  </p:cmAuthor>
  <p:cmAuthor id="3" name="Colvin, Rip" initials="CR" lastIdx="1" clrIdx="2">
    <p:extLst>
      <p:ext uri="{19B8F6BF-5375-455C-9EA6-DF929625EA0E}">
        <p15:presenceInfo xmlns:p15="http://schemas.microsoft.com/office/powerpoint/2012/main" userId="S-1-5-21-3964605488-2921750399-968922279-4516" providerId="AD"/>
      </p:ext>
    </p:extLst>
  </p:cmAuthor>
  <p:cmAuthor id="4" name="Welch, Lorelei" initials="WL" lastIdx="24" clrIdx="3">
    <p:extLst>
      <p:ext uri="{19B8F6BF-5375-455C-9EA6-DF929625EA0E}">
        <p15:presenceInfo xmlns:p15="http://schemas.microsoft.com/office/powerpoint/2012/main" userId="S-1-5-21-3964605488-2921750399-968922279-1659" providerId="AD"/>
      </p:ext>
    </p:extLst>
  </p:cmAuthor>
  <p:cmAuthor id="5" name="Flowers, Dahlia" initials="FD" lastIdx="2" clrIdx="4">
    <p:extLst>
      <p:ext uri="{19B8F6BF-5375-455C-9EA6-DF929625EA0E}">
        <p15:presenceInfo xmlns:p15="http://schemas.microsoft.com/office/powerpoint/2012/main" userId="S-1-5-21-3964605488-2921750399-968922279-92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E7"/>
    <a:srgbClr val="0000FF"/>
    <a:srgbClr val="336699"/>
    <a:srgbClr val="265FB4"/>
    <a:srgbClr val="03508F"/>
    <a:srgbClr val="006600"/>
    <a:srgbClr val="66FF66"/>
    <a:srgbClr val="FF0000"/>
    <a:srgbClr val="710000"/>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345" autoAdjust="0"/>
    <p:restoredTop sz="65496" autoAdjust="0"/>
  </p:normalViewPr>
  <p:slideViewPr>
    <p:cSldViewPr>
      <p:cViewPr varScale="1">
        <p:scale>
          <a:sx n="72" d="100"/>
          <a:sy n="72" d="100"/>
        </p:scale>
        <p:origin x="2458" y="53"/>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93" d="100"/>
          <a:sy n="93" d="100"/>
        </p:scale>
        <p:origin x="6163" y="-235"/>
      </p:cViewPr>
      <p:guideLst>
        <p:guide orient="horz" pos="2928"/>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6CBF56-655F-42C7-95FB-AAA1587116AE}"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2CE858DB-2033-4339-98C9-E7F33E148A84}">
      <dgm:prSet/>
      <dgm:spPr/>
      <dgm:t>
        <a:bodyPr/>
        <a:lstStyle/>
        <a:p>
          <a:r>
            <a:rPr lang="en-US" dirty="0"/>
            <a:t>The first PAR needed is a leave with pay dated January 1</a:t>
          </a:r>
          <a:r>
            <a:rPr lang="en-US" baseline="30000" dirty="0"/>
            <a:t>st</a:t>
          </a:r>
          <a:r>
            <a:rPr lang="en-US" dirty="0"/>
            <a:t>.  This will start the required 30 days count. Please note this is for a disability claim.	</a:t>
          </a:r>
        </a:p>
      </dgm:t>
    </dgm:pt>
    <dgm:pt modelId="{D0315BAC-DDA7-4C86-A77A-2146DCF80B92}" type="parTrans" cxnId="{0978BCE5-6E0E-4CF2-AAD0-59E28D78D7E9}">
      <dgm:prSet/>
      <dgm:spPr/>
      <dgm:t>
        <a:bodyPr/>
        <a:lstStyle/>
        <a:p>
          <a:endParaRPr lang="en-US"/>
        </a:p>
      </dgm:t>
    </dgm:pt>
    <dgm:pt modelId="{A686DCBD-6712-4E5B-B617-275C949B4A1D}" type="sibTrans" cxnId="{0978BCE5-6E0E-4CF2-AAD0-59E28D78D7E9}">
      <dgm:prSet/>
      <dgm:spPr/>
      <dgm:t>
        <a:bodyPr/>
        <a:lstStyle/>
        <a:p>
          <a:endParaRPr lang="en-US"/>
        </a:p>
      </dgm:t>
    </dgm:pt>
    <dgm:pt modelId="{72A4AC23-04C0-422A-9DBC-9E03AE485367}">
      <dgm:prSet/>
      <dgm:spPr/>
      <dgm:t>
        <a:bodyPr/>
        <a:lstStyle/>
        <a:p>
          <a:r>
            <a:rPr lang="en-US" dirty="0"/>
            <a:t>The second PAR is unpaid hours for 4 hours on January 30</a:t>
          </a:r>
          <a:r>
            <a:rPr lang="en-US" baseline="30000" dirty="0"/>
            <a:t>th</a:t>
          </a:r>
          <a:r>
            <a:rPr lang="en-US" dirty="0"/>
            <a:t>.  This correctly reduces their pay for the month.	</a:t>
          </a:r>
        </a:p>
      </dgm:t>
    </dgm:pt>
    <dgm:pt modelId="{42AD784F-A8FF-4DFB-9F82-598E89305133}" type="parTrans" cxnId="{50DCD5AE-FE15-4693-BE19-EFC771BE2B25}">
      <dgm:prSet/>
      <dgm:spPr/>
      <dgm:t>
        <a:bodyPr/>
        <a:lstStyle/>
        <a:p>
          <a:endParaRPr lang="en-US"/>
        </a:p>
      </dgm:t>
    </dgm:pt>
    <dgm:pt modelId="{024B0437-73A7-4054-90CA-AA240343747A}" type="sibTrans" cxnId="{50DCD5AE-FE15-4693-BE19-EFC771BE2B25}">
      <dgm:prSet/>
      <dgm:spPr/>
      <dgm:t>
        <a:bodyPr/>
        <a:lstStyle/>
        <a:p>
          <a:endParaRPr lang="en-US"/>
        </a:p>
      </dgm:t>
    </dgm:pt>
    <dgm:pt modelId="{D9FD5589-3B17-4E8D-9917-C61E6B7E2151}">
      <dgm:prSet/>
      <dgm:spPr/>
      <dgm:t>
        <a:bodyPr/>
        <a:lstStyle/>
        <a:p>
          <a:r>
            <a:rPr lang="en-US" dirty="0"/>
            <a:t>The third PAR is leave without pay dated January 31</a:t>
          </a:r>
          <a:r>
            <a:rPr lang="en-US" baseline="30000" dirty="0"/>
            <a:t>st</a:t>
          </a:r>
          <a:r>
            <a:rPr lang="en-US" dirty="0"/>
            <a:t>. This will indicate to People First that the employee has used all available leave and will start they benefit payments.  Please note this is for a </a:t>
          </a:r>
          <a:r>
            <a:rPr lang="en-US"/>
            <a:t>disability claim.</a:t>
          </a:r>
          <a:endParaRPr lang="en-US" dirty="0"/>
        </a:p>
      </dgm:t>
    </dgm:pt>
    <dgm:pt modelId="{5C35355E-6402-4055-AF5C-D08A1ECF9DE0}" type="parTrans" cxnId="{A9A6C964-83E7-487A-A875-7F6237687724}">
      <dgm:prSet/>
      <dgm:spPr/>
      <dgm:t>
        <a:bodyPr/>
        <a:lstStyle/>
        <a:p>
          <a:endParaRPr lang="en-US"/>
        </a:p>
      </dgm:t>
    </dgm:pt>
    <dgm:pt modelId="{D3D7F425-E27E-49EF-913A-A902BEF07DE4}" type="sibTrans" cxnId="{A9A6C964-83E7-487A-A875-7F6237687724}">
      <dgm:prSet/>
      <dgm:spPr/>
      <dgm:t>
        <a:bodyPr/>
        <a:lstStyle/>
        <a:p>
          <a:endParaRPr lang="en-US"/>
        </a:p>
      </dgm:t>
    </dgm:pt>
    <dgm:pt modelId="{40C5F167-D008-46D3-AC41-C1A0B89AB211}">
      <dgm:prSet/>
      <dgm:spPr/>
      <dgm:t>
        <a:bodyPr/>
        <a:lstStyle/>
        <a:p>
          <a:r>
            <a:rPr lang="en-US"/>
            <a:t>The last PAR is a return form leave, to return the employee to active status or a termination PAR if they are not returning to work dated the day they return or terminate.  This will indicate to People First that the employee is no longer eligible for the benefit and will terminate payments.   </a:t>
          </a:r>
        </a:p>
      </dgm:t>
    </dgm:pt>
    <dgm:pt modelId="{671E7F7A-D0B0-480E-99DD-90B16E61FE17}" type="parTrans" cxnId="{878F9716-5544-4511-9CCC-5FEF0602960E}">
      <dgm:prSet/>
      <dgm:spPr/>
      <dgm:t>
        <a:bodyPr/>
        <a:lstStyle/>
        <a:p>
          <a:endParaRPr lang="en-US"/>
        </a:p>
      </dgm:t>
    </dgm:pt>
    <dgm:pt modelId="{60D924B9-34D4-48BE-A12A-27BCD513A911}" type="sibTrans" cxnId="{878F9716-5544-4511-9CCC-5FEF0602960E}">
      <dgm:prSet/>
      <dgm:spPr/>
      <dgm:t>
        <a:bodyPr/>
        <a:lstStyle/>
        <a:p>
          <a:endParaRPr lang="en-US"/>
        </a:p>
      </dgm:t>
    </dgm:pt>
    <dgm:pt modelId="{B79085CA-AC0E-4F90-B7B2-B829FC454E94}" type="pres">
      <dgm:prSet presAssocID="{AA6CBF56-655F-42C7-95FB-AAA1587116AE}" presName="Name0" presStyleCnt="0">
        <dgm:presLayoutVars>
          <dgm:dir/>
          <dgm:animLvl val="lvl"/>
          <dgm:resizeHandles val="exact"/>
        </dgm:presLayoutVars>
      </dgm:prSet>
      <dgm:spPr/>
    </dgm:pt>
    <dgm:pt modelId="{441EBFAE-ADAE-4DE3-8DB7-A902635EAA4E}" type="pres">
      <dgm:prSet presAssocID="{40C5F167-D008-46D3-AC41-C1A0B89AB211}" presName="boxAndChildren" presStyleCnt="0"/>
      <dgm:spPr/>
    </dgm:pt>
    <dgm:pt modelId="{91E1F546-8A9A-4D3B-A218-52FAFA60EBBE}" type="pres">
      <dgm:prSet presAssocID="{40C5F167-D008-46D3-AC41-C1A0B89AB211}" presName="parentTextBox" presStyleLbl="node1" presStyleIdx="0" presStyleCnt="4"/>
      <dgm:spPr/>
    </dgm:pt>
    <dgm:pt modelId="{EDF9CC2C-9A4F-4B56-95A1-4509131F9D4C}" type="pres">
      <dgm:prSet presAssocID="{D3D7F425-E27E-49EF-913A-A902BEF07DE4}" presName="sp" presStyleCnt="0"/>
      <dgm:spPr/>
    </dgm:pt>
    <dgm:pt modelId="{D45F121B-C9F7-405D-86EF-BF48AA888B40}" type="pres">
      <dgm:prSet presAssocID="{D9FD5589-3B17-4E8D-9917-C61E6B7E2151}" presName="arrowAndChildren" presStyleCnt="0"/>
      <dgm:spPr/>
    </dgm:pt>
    <dgm:pt modelId="{FF9B46EC-BEFC-4E9E-BC2A-2C6E93A96671}" type="pres">
      <dgm:prSet presAssocID="{D9FD5589-3B17-4E8D-9917-C61E6B7E2151}" presName="parentTextArrow" presStyleLbl="node1" presStyleIdx="1" presStyleCnt="4"/>
      <dgm:spPr/>
    </dgm:pt>
    <dgm:pt modelId="{49504457-FD13-4909-943A-FE3951955025}" type="pres">
      <dgm:prSet presAssocID="{024B0437-73A7-4054-90CA-AA240343747A}" presName="sp" presStyleCnt="0"/>
      <dgm:spPr/>
    </dgm:pt>
    <dgm:pt modelId="{21CCC25C-1D61-4AF7-A775-1602472E4704}" type="pres">
      <dgm:prSet presAssocID="{72A4AC23-04C0-422A-9DBC-9E03AE485367}" presName="arrowAndChildren" presStyleCnt="0"/>
      <dgm:spPr/>
    </dgm:pt>
    <dgm:pt modelId="{D58855C6-F9F6-477C-BA65-849DFEB40884}" type="pres">
      <dgm:prSet presAssocID="{72A4AC23-04C0-422A-9DBC-9E03AE485367}" presName="parentTextArrow" presStyleLbl="node1" presStyleIdx="2" presStyleCnt="4"/>
      <dgm:spPr/>
    </dgm:pt>
    <dgm:pt modelId="{8AA05AB8-1012-42E1-A9B3-AAB50EE02618}" type="pres">
      <dgm:prSet presAssocID="{A686DCBD-6712-4E5B-B617-275C949B4A1D}" presName="sp" presStyleCnt="0"/>
      <dgm:spPr/>
    </dgm:pt>
    <dgm:pt modelId="{5C44CF55-5C88-4D91-BEE2-8E103CA05C61}" type="pres">
      <dgm:prSet presAssocID="{2CE858DB-2033-4339-98C9-E7F33E148A84}" presName="arrowAndChildren" presStyleCnt="0"/>
      <dgm:spPr/>
    </dgm:pt>
    <dgm:pt modelId="{61F07988-2D40-4BF0-9D60-112AFB3D9771}" type="pres">
      <dgm:prSet presAssocID="{2CE858DB-2033-4339-98C9-E7F33E148A84}" presName="parentTextArrow" presStyleLbl="node1" presStyleIdx="3" presStyleCnt="4" custLinFactNeighborX="0" custLinFactNeighborY="-123"/>
      <dgm:spPr/>
    </dgm:pt>
  </dgm:ptLst>
  <dgm:cxnLst>
    <dgm:cxn modelId="{878F9716-5544-4511-9CCC-5FEF0602960E}" srcId="{AA6CBF56-655F-42C7-95FB-AAA1587116AE}" destId="{40C5F167-D008-46D3-AC41-C1A0B89AB211}" srcOrd="3" destOrd="0" parTransId="{671E7F7A-D0B0-480E-99DD-90B16E61FE17}" sibTransId="{60D924B9-34D4-48BE-A12A-27BCD513A911}"/>
    <dgm:cxn modelId="{A70B612B-2143-4CB8-82A5-CA0DE6C5AA2B}" type="presOf" srcId="{2CE858DB-2033-4339-98C9-E7F33E148A84}" destId="{61F07988-2D40-4BF0-9D60-112AFB3D9771}" srcOrd="0" destOrd="0" presId="urn:microsoft.com/office/officeart/2005/8/layout/process4"/>
    <dgm:cxn modelId="{A9A6C964-83E7-487A-A875-7F6237687724}" srcId="{AA6CBF56-655F-42C7-95FB-AAA1587116AE}" destId="{D9FD5589-3B17-4E8D-9917-C61E6B7E2151}" srcOrd="2" destOrd="0" parTransId="{5C35355E-6402-4055-AF5C-D08A1ECF9DE0}" sibTransId="{D3D7F425-E27E-49EF-913A-A902BEF07DE4}"/>
    <dgm:cxn modelId="{20992A72-FB0F-46FF-A795-7D574D0206AA}" type="presOf" srcId="{40C5F167-D008-46D3-AC41-C1A0B89AB211}" destId="{91E1F546-8A9A-4D3B-A218-52FAFA60EBBE}" srcOrd="0" destOrd="0" presId="urn:microsoft.com/office/officeart/2005/8/layout/process4"/>
    <dgm:cxn modelId="{50DCD5AE-FE15-4693-BE19-EFC771BE2B25}" srcId="{AA6CBF56-655F-42C7-95FB-AAA1587116AE}" destId="{72A4AC23-04C0-422A-9DBC-9E03AE485367}" srcOrd="1" destOrd="0" parTransId="{42AD784F-A8FF-4DFB-9F82-598E89305133}" sibTransId="{024B0437-73A7-4054-90CA-AA240343747A}"/>
    <dgm:cxn modelId="{866B35AF-7688-4AD3-B7E8-B9BDF7159F4D}" type="presOf" srcId="{72A4AC23-04C0-422A-9DBC-9E03AE485367}" destId="{D58855C6-F9F6-477C-BA65-849DFEB40884}" srcOrd="0" destOrd="0" presId="urn:microsoft.com/office/officeart/2005/8/layout/process4"/>
    <dgm:cxn modelId="{FD97F6CB-C90A-4289-968D-54B7F53C59E6}" type="presOf" srcId="{D9FD5589-3B17-4E8D-9917-C61E6B7E2151}" destId="{FF9B46EC-BEFC-4E9E-BC2A-2C6E93A96671}" srcOrd="0" destOrd="0" presId="urn:microsoft.com/office/officeart/2005/8/layout/process4"/>
    <dgm:cxn modelId="{0978BCE5-6E0E-4CF2-AAD0-59E28D78D7E9}" srcId="{AA6CBF56-655F-42C7-95FB-AAA1587116AE}" destId="{2CE858DB-2033-4339-98C9-E7F33E148A84}" srcOrd="0" destOrd="0" parTransId="{D0315BAC-DDA7-4C86-A77A-2146DCF80B92}" sibTransId="{A686DCBD-6712-4E5B-B617-275C949B4A1D}"/>
    <dgm:cxn modelId="{A5811CF8-EEFA-4ED3-B698-94B9DB2CA89B}" type="presOf" srcId="{AA6CBF56-655F-42C7-95FB-AAA1587116AE}" destId="{B79085CA-AC0E-4F90-B7B2-B829FC454E94}" srcOrd="0" destOrd="0" presId="urn:microsoft.com/office/officeart/2005/8/layout/process4"/>
    <dgm:cxn modelId="{DD62BC3F-78BB-47CA-9333-98DE30F4301C}" type="presParOf" srcId="{B79085CA-AC0E-4F90-B7B2-B829FC454E94}" destId="{441EBFAE-ADAE-4DE3-8DB7-A902635EAA4E}" srcOrd="0" destOrd="0" presId="urn:microsoft.com/office/officeart/2005/8/layout/process4"/>
    <dgm:cxn modelId="{EAA96FD9-E111-42CE-97C7-49D27E9A8A2B}" type="presParOf" srcId="{441EBFAE-ADAE-4DE3-8DB7-A902635EAA4E}" destId="{91E1F546-8A9A-4D3B-A218-52FAFA60EBBE}" srcOrd="0" destOrd="0" presId="urn:microsoft.com/office/officeart/2005/8/layout/process4"/>
    <dgm:cxn modelId="{E097DB8B-8EE2-467A-B779-78B62E3B7B9C}" type="presParOf" srcId="{B79085CA-AC0E-4F90-B7B2-B829FC454E94}" destId="{EDF9CC2C-9A4F-4B56-95A1-4509131F9D4C}" srcOrd="1" destOrd="0" presId="urn:microsoft.com/office/officeart/2005/8/layout/process4"/>
    <dgm:cxn modelId="{87CB95F9-BE45-4D62-8AF4-2663B9ADE906}" type="presParOf" srcId="{B79085CA-AC0E-4F90-B7B2-B829FC454E94}" destId="{D45F121B-C9F7-405D-86EF-BF48AA888B40}" srcOrd="2" destOrd="0" presId="urn:microsoft.com/office/officeart/2005/8/layout/process4"/>
    <dgm:cxn modelId="{A3DF5E88-C88B-45AA-942F-ACCFF292273C}" type="presParOf" srcId="{D45F121B-C9F7-405D-86EF-BF48AA888B40}" destId="{FF9B46EC-BEFC-4E9E-BC2A-2C6E93A96671}" srcOrd="0" destOrd="0" presId="urn:microsoft.com/office/officeart/2005/8/layout/process4"/>
    <dgm:cxn modelId="{1E0F7BE7-BFE0-4744-AB4A-F1D6A156D8EE}" type="presParOf" srcId="{B79085CA-AC0E-4F90-B7B2-B829FC454E94}" destId="{49504457-FD13-4909-943A-FE3951955025}" srcOrd="3" destOrd="0" presId="urn:microsoft.com/office/officeart/2005/8/layout/process4"/>
    <dgm:cxn modelId="{6392D361-0380-4A7E-90DD-CC87E6C50728}" type="presParOf" srcId="{B79085CA-AC0E-4F90-B7B2-B829FC454E94}" destId="{21CCC25C-1D61-4AF7-A775-1602472E4704}" srcOrd="4" destOrd="0" presId="urn:microsoft.com/office/officeart/2005/8/layout/process4"/>
    <dgm:cxn modelId="{B68BCBB5-7CA1-46FD-935D-7D5C8E66FF7D}" type="presParOf" srcId="{21CCC25C-1D61-4AF7-A775-1602472E4704}" destId="{D58855C6-F9F6-477C-BA65-849DFEB40884}" srcOrd="0" destOrd="0" presId="urn:microsoft.com/office/officeart/2005/8/layout/process4"/>
    <dgm:cxn modelId="{308186E5-6B0F-44B5-9695-415D276D5BF8}" type="presParOf" srcId="{B79085CA-AC0E-4F90-B7B2-B829FC454E94}" destId="{8AA05AB8-1012-42E1-A9B3-AAB50EE02618}" srcOrd="5" destOrd="0" presId="urn:microsoft.com/office/officeart/2005/8/layout/process4"/>
    <dgm:cxn modelId="{C050AF82-6E1A-4B60-96EB-D962BFEAFCE3}" type="presParOf" srcId="{B79085CA-AC0E-4F90-B7B2-B829FC454E94}" destId="{5C44CF55-5C88-4D91-BEE2-8E103CA05C61}" srcOrd="6" destOrd="0" presId="urn:microsoft.com/office/officeart/2005/8/layout/process4"/>
    <dgm:cxn modelId="{71870B3E-44D3-4E3D-9F68-610B69496842}" type="presParOf" srcId="{5C44CF55-5C88-4D91-BEE2-8E103CA05C61}" destId="{61F07988-2D40-4BF0-9D60-112AFB3D9771}"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E1F546-8A9A-4D3B-A218-52FAFA60EBBE}">
      <dsp:nvSpPr>
        <dsp:cNvPr id="0" name=""/>
        <dsp:cNvSpPr/>
      </dsp:nvSpPr>
      <dsp:spPr>
        <a:xfrm>
          <a:off x="0" y="3847688"/>
          <a:ext cx="5111749" cy="84178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a:t>The last PAR is a return form leave, to return the employee to active status or a termination PAR if they are not returning to work dated the day they return or terminate.  This will indicate to People First that the employee is no longer eligible for the benefit and will terminate payments.   </a:t>
          </a:r>
        </a:p>
      </dsp:txBody>
      <dsp:txXfrm>
        <a:off x="0" y="3847688"/>
        <a:ext cx="5111749" cy="841780"/>
      </dsp:txXfrm>
    </dsp:sp>
    <dsp:sp modelId="{FF9B46EC-BEFC-4E9E-BC2A-2C6E93A96671}">
      <dsp:nvSpPr>
        <dsp:cNvPr id="0" name=""/>
        <dsp:cNvSpPr/>
      </dsp:nvSpPr>
      <dsp:spPr>
        <a:xfrm rot="10800000">
          <a:off x="0" y="2565656"/>
          <a:ext cx="5111749" cy="1294657"/>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The third PAR is leave without pay dated January 31</a:t>
          </a:r>
          <a:r>
            <a:rPr lang="en-US" sz="1200" kern="1200" baseline="30000" dirty="0"/>
            <a:t>st</a:t>
          </a:r>
          <a:r>
            <a:rPr lang="en-US" sz="1200" kern="1200" dirty="0"/>
            <a:t>. This will indicate to People First that the employee has used all available leave and will start they benefit payments.  Please note this is for a </a:t>
          </a:r>
          <a:r>
            <a:rPr lang="en-US" sz="1200" kern="1200"/>
            <a:t>disability claim.</a:t>
          </a:r>
          <a:endParaRPr lang="en-US" sz="1200" kern="1200" dirty="0"/>
        </a:p>
      </dsp:txBody>
      <dsp:txXfrm rot="10800000">
        <a:off x="0" y="2565656"/>
        <a:ext cx="5111749" cy="841229"/>
      </dsp:txXfrm>
    </dsp:sp>
    <dsp:sp modelId="{D58855C6-F9F6-477C-BA65-849DFEB40884}">
      <dsp:nvSpPr>
        <dsp:cNvPr id="0" name=""/>
        <dsp:cNvSpPr/>
      </dsp:nvSpPr>
      <dsp:spPr>
        <a:xfrm rot="10800000">
          <a:off x="0" y="1283625"/>
          <a:ext cx="5111749" cy="1294657"/>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The second PAR is unpaid hours for 4 hours on January 30</a:t>
          </a:r>
          <a:r>
            <a:rPr lang="en-US" sz="1200" kern="1200" baseline="30000" dirty="0"/>
            <a:t>th</a:t>
          </a:r>
          <a:r>
            <a:rPr lang="en-US" sz="1200" kern="1200" dirty="0"/>
            <a:t>.  This correctly reduces their pay for the month.	</a:t>
          </a:r>
        </a:p>
      </dsp:txBody>
      <dsp:txXfrm rot="10800000">
        <a:off x="0" y="1283625"/>
        <a:ext cx="5111749" cy="841229"/>
      </dsp:txXfrm>
    </dsp:sp>
    <dsp:sp modelId="{61F07988-2D40-4BF0-9D60-112AFB3D9771}">
      <dsp:nvSpPr>
        <dsp:cNvPr id="0" name=""/>
        <dsp:cNvSpPr/>
      </dsp:nvSpPr>
      <dsp:spPr>
        <a:xfrm rot="10800000">
          <a:off x="0" y="2"/>
          <a:ext cx="5111749" cy="1294657"/>
        </a:xfrm>
        <a:prstGeom prst="upArrowCallou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The first PAR needed is a leave with pay dated January 1</a:t>
          </a:r>
          <a:r>
            <a:rPr lang="en-US" sz="1200" kern="1200" baseline="30000" dirty="0"/>
            <a:t>st</a:t>
          </a:r>
          <a:r>
            <a:rPr lang="en-US" sz="1200" kern="1200" dirty="0"/>
            <a:t>.  This will start the required 30 days count. Please note this is for a disability claim.	</a:t>
          </a:r>
        </a:p>
      </dsp:txBody>
      <dsp:txXfrm rot="10800000">
        <a:off x="0" y="2"/>
        <a:ext cx="5111749" cy="841229"/>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1234" name="Rectangle 2"/>
          <p:cNvSpPr>
            <a:spLocks noGrp="1" noChangeArrowheads="1"/>
          </p:cNvSpPr>
          <p:nvPr>
            <p:ph type="hdr" sz="quarter"/>
          </p:nvPr>
        </p:nvSpPr>
        <p:spPr bwMode="auto">
          <a:xfrm>
            <a:off x="3" y="5"/>
            <a:ext cx="3037122" cy="466974"/>
          </a:xfrm>
          <a:prstGeom prst="rect">
            <a:avLst/>
          </a:prstGeom>
          <a:noFill/>
          <a:ln w="9525">
            <a:noFill/>
            <a:miter lim="800000"/>
            <a:headEnd/>
            <a:tailEnd/>
          </a:ln>
          <a:effectLst/>
        </p:spPr>
        <p:txBody>
          <a:bodyPr vert="horz" wrap="square" lIns="91357" tIns="45678" rIns="91357" bIns="45678" numCol="1" anchor="t" anchorCtr="0" compatLnSpc="1">
            <a:prstTxWarp prst="textNoShape">
              <a:avLst/>
            </a:prstTxWarp>
          </a:bodyPr>
          <a:lstStyle>
            <a:lvl1pPr defTabSz="912319">
              <a:defRPr sz="1100">
                <a:latin typeface="Arial" charset="0"/>
              </a:defRPr>
            </a:lvl1pPr>
          </a:lstStyle>
          <a:p>
            <a:pPr>
              <a:defRPr/>
            </a:pPr>
            <a:r>
              <a:rPr lang="en-US" dirty="0"/>
              <a:t>Justice Administrative Commission, Financial Statement Workshop</a:t>
            </a:r>
          </a:p>
        </p:txBody>
      </p:sp>
      <p:sp>
        <p:nvSpPr>
          <p:cNvPr id="351235" name="Rectangle 3"/>
          <p:cNvSpPr>
            <a:spLocks noGrp="1" noChangeArrowheads="1"/>
          </p:cNvSpPr>
          <p:nvPr>
            <p:ph type="dt" sz="quarter" idx="1"/>
          </p:nvPr>
        </p:nvSpPr>
        <p:spPr bwMode="auto">
          <a:xfrm>
            <a:off x="3972082" y="5"/>
            <a:ext cx="3037122" cy="466974"/>
          </a:xfrm>
          <a:prstGeom prst="rect">
            <a:avLst/>
          </a:prstGeom>
          <a:noFill/>
          <a:ln w="9525">
            <a:noFill/>
            <a:miter lim="800000"/>
            <a:headEnd/>
            <a:tailEnd/>
          </a:ln>
          <a:effectLst/>
        </p:spPr>
        <p:txBody>
          <a:bodyPr vert="horz" wrap="square" lIns="91357" tIns="45678" rIns="91357" bIns="45678" numCol="1" anchor="t" anchorCtr="0" compatLnSpc="1">
            <a:prstTxWarp prst="textNoShape">
              <a:avLst/>
            </a:prstTxWarp>
          </a:bodyPr>
          <a:lstStyle>
            <a:lvl1pPr algn="r" defTabSz="912319">
              <a:defRPr sz="1100">
                <a:latin typeface="Arial" charset="0"/>
              </a:defRPr>
            </a:lvl1pPr>
          </a:lstStyle>
          <a:p>
            <a:pPr>
              <a:defRPr/>
            </a:pPr>
            <a:fld id="{EAABB33F-7819-4178-80BA-8BF1A6EEA495}" type="datetime1">
              <a:rPr lang="en-US" smtClean="0"/>
              <a:t>9/25/2025</a:t>
            </a:fld>
            <a:endParaRPr lang="en-US" dirty="0"/>
          </a:p>
        </p:txBody>
      </p:sp>
      <p:sp>
        <p:nvSpPr>
          <p:cNvPr id="351236" name="Rectangle 4"/>
          <p:cNvSpPr>
            <a:spLocks noGrp="1" noChangeArrowheads="1"/>
          </p:cNvSpPr>
          <p:nvPr>
            <p:ph type="ftr" sz="quarter" idx="2"/>
          </p:nvPr>
        </p:nvSpPr>
        <p:spPr bwMode="auto">
          <a:xfrm>
            <a:off x="3" y="8829429"/>
            <a:ext cx="3037122" cy="464820"/>
          </a:xfrm>
          <a:prstGeom prst="rect">
            <a:avLst/>
          </a:prstGeom>
          <a:noFill/>
          <a:ln w="9525">
            <a:noFill/>
            <a:miter lim="800000"/>
            <a:headEnd/>
            <a:tailEnd/>
          </a:ln>
          <a:effectLst/>
        </p:spPr>
        <p:txBody>
          <a:bodyPr vert="horz" wrap="square" lIns="91357" tIns="45678" rIns="91357" bIns="45678" numCol="1" anchor="b" anchorCtr="0" compatLnSpc="1">
            <a:prstTxWarp prst="textNoShape">
              <a:avLst/>
            </a:prstTxWarp>
          </a:bodyPr>
          <a:lstStyle>
            <a:lvl1pPr defTabSz="912319">
              <a:defRPr sz="1100">
                <a:latin typeface="Arial" charset="0"/>
              </a:defRPr>
            </a:lvl1pPr>
          </a:lstStyle>
          <a:p>
            <a:pPr>
              <a:defRPr/>
            </a:pPr>
            <a:endParaRPr lang="en-US" dirty="0"/>
          </a:p>
        </p:txBody>
      </p:sp>
      <p:sp>
        <p:nvSpPr>
          <p:cNvPr id="351237" name="Rectangle 5"/>
          <p:cNvSpPr>
            <a:spLocks noGrp="1" noChangeArrowheads="1"/>
          </p:cNvSpPr>
          <p:nvPr>
            <p:ph type="sldNum" sz="quarter" idx="3"/>
          </p:nvPr>
        </p:nvSpPr>
        <p:spPr bwMode="auto">
          <a:xfrm>
            <a:off x="3972082" y="8829429"/>
            <a:ext cx="3037122" cy="464820"/>
          </a:xfrm>
          <a:prstGeom prst="rect">
            <a:avLst/>
          </a:prstGeom>
          <a:noFill/>
          <a:ln w="9525">
            <a:noFill/>
            <a:miter lim="800000"/>
            <a:headEnd/>
            <a:tailEnd/>
          </a:ln>
          <a:effectLst/>
        </p:spPr>
        <p:txBody>
          <a:bodyPr vert="horz" wrap="square" lIns="91357" tIns="45678" rIns="91357" bIns="45678" numCol="1" anchor="b" anchorCtr="0" compatLnSpc="1">
            <a:prstTxWarp prst="textNoShape">
              <a:avLst/>
            </a:prstTxWarp>
          </a:bodyPr>
          <a:lstStyle>
            <a:lvl1pPr algn="r" defTabSz="912855">
              <a:defRPr sz="1100">
                <a:latin typeface="Arial" charset="0"/>
              </a:defRPr>
            </a:lvl1pPr>
          </a:lstStyle>
          <a:p>
            <a:pPr>
              <a:defRPr/>
            </a:pPr>
            <a:fld id="{8AE09236-C1D3-43FD-8751-90672F894F05}" type="slidenum">
              <a:rPr lang="en-US"/>
              <a:pPr>
                <a:defRPr/>
              </a:pPr>
              <a:t>‹#›</a:t>
            </a:fld>
            <a:endParaRPr lang="en-US" dirty="0"/>
          </a:p>
        </p:txBody>
      </p:sp>
    </p:spTree>
    <p:extLst>
      <p:ext uri="{BB962C8B-B14F-4D97-AF65-F5344CB8AC3E}">
        <p14:creationId xmlns:p14="http://schemas.microsoft.com/office/powerpoint/2010/main" val="282044280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3" y="5"/>
            <a:ext cx="3037122" cy="466974"/>
          </a:xfrm>
          <a:prstGeom prst="rect">
            <a:avLst/>
          </a:prstGeom>
          <a:noFill/>
          <a:ln w="9525">
            <a:noFill/>
            <a:miter lim="800000"/>
            <a:headEnd/>
            <a:tailEnd/>
          </a:ln>
          <a:effectLst/>
        </p:spPr>
        <p:txBody>
          <a:bodyPr vert="horz" wrap="square" lIns="92462" tIns="46232" rIns="92462" bIns="46232" numCol="1" anchor="t" anchorCtr="0" compatLnSpc="1">
            <a:prstTxWarp prst="textNoShape">
              <a:avLst/>
            </a:prstTxWarp>
          </a:bodyPr>
          <a:lstStyle>
            <a:lvl1pPr defTabSz="923428">
              <a:defRPr sz="1100">
                <a:latin typeface="Arial" charset="0"/>
              </a:defRPr>
            </a:lvl1pPr>
          </a:lstStyle>
          <a:p>
            <a:pPr>
              <a:defRPr/>
            </a:pPr>
            <a:r>
              <a:rPr lang="en-US" dirty="0"/>
              <a:t>Justice Administrative Commission, Financial Statement Workshop</a:t>
            </a:r>
          </a:p>
        </p:txBody>
      </p:sp>
      <p:sp>
        <p:nvSpPr>
          <p:cNvPr id="10243" name="Rectangle 3"/>
          <p:cNvSpPr>
            <a:spLocks noGrp="1" noChangeArrowheads="1"/>
          </p:cNvSpPr>
          <p:nvPr>
            <p:ph type="dt" idx="1"/>
          </p:nvPr>
        </p:nvSpPr>
        <p:spPr bwMode="auto">
          <a:xfrm>
            <a:off x="3972082" y="5"/>
            <a:ext cx="3037122" cy="466974"/>
          </a:xfrm>
          <a:prstGeom prst="rect">
            <a:avLst/>
          </a:prstGeom>
          <a:noFill/>
          <a:ln w="9525">
            <a:noFill/>
            <a:miter lim="800000"/>
            <a:headEnd/>
            <a:tailEnd/>
          </a:ln>
          <a:effectLst/>
        </p:spPr>
        <p:txBody>
          <a:bodyPr vert="horz" wrap="square" lIns="92462" tIns="46232" rIns="92462" bIns="46232" numCol="1" anchor="t" anchorCtr="0" compatLnSpc="1">
            <a:prstTxWarp prst="textNoShape">
              <a:avLst/>
            </a:prstTxWarp>
          </a:bodyPr>
          <a:lstStyle>
            <a:lvl1pPr algn="r" defTabSz="923428">
              <a:defRPr sz="1100">
                <a:latin typeface="Arial" charset="0"/>
              </a:defRPr>
            </a:lvl1pPr>
          </a:lstStyle>
          <a:p>
            <a:pPr>
              <a:defRPr/>
            </a:pPr>
            <a:fld id="{84221A72-FA86-4625-92BC-19F31E834B2A}" type="datetime1">
              <a:rPr lang="en-US" smtClean="0"/>
              <a:t>9/25/2025</a:t>
            </a:fld>
            <a:endParaRPr lang="en-US" dirty="0"/>
          </a:p>
        </p:txBody>
      </p:sp>
      <p:sp>
        <p:nvSpPr>
          <p:cNvPr id="6861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700323" y="4415790"/>
            <a:ext cx="5609756" cy="4183380"/>
          </a:xfrm>
          <a:prstGeom prst="rect">
            <a:avLst/>
          </a:prstGeom>
          <a:noFill/>
          <a:ln w="9525">
            <a:noFill/>
            <a:miter lim="800000"/>
            <a:headEnd/>
            <a:tailEnd/>
          </a:ln>
          <a:effectLst/>
        </p:spPr>
        <p:txBody>
          <a:bodyPr vert="horz" wrap="square" lIns="92462" tIns="46232" rIns="92462" bIns="4623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p:cNvSpPr>
            <a:spLocks noGrp="1" noChangeArrowheads="1"/>
          </p:cNvSpPr>
          <p:nvPr>
            <p:ph type="ftr" sz="quarter" idx="4"/>
          </p:nvPr>
        </p:nvSpPr>
        <p:spPr bwMode="auto">
          <a:xfrm>
            <a:off x="3" y="8829429"/>
            <a:ext cx="3037122" cy="464820"/>
          </a:xfrm>
          <a:prstGeom prst="rect">
            <a:avLst/>
          </a:prstGeom>
          <a:noFill/>
          <a:ln w="9525">
            <a:noFill/>
            <a:miter lim="800000"/>
            <a:headEnd/>
            <a:tailEnd/>
          </a:ln>
          <a:effectLst/>
        </p:spPr>
        <p:txBody>
          <a:bodyPr vert="horz" wrap="square" lIns="92462" tIns="46232" rIns="92462" bIns="46232" numCol="1" anchor="b" anchorCtr="0" compatLnSpc="1">
            <a:prstTxWarp prst="textNoShape">
              <a:avLst/>
            </a:prstTxWarp>
          </a:bodyPr>
          <a:lstStyle>
            <a:lvl1pPr defTabSz="923428">
              <a:defRPr sz="1100">
                <a:latin typeface="Arial" charset="0"/>
              </a:defRPr>
            </a:lvl1pPr>
          </a:lstStyle>
          <a:p>
            <a:pPr>
              <a:defRPr/>
            </a:pPr>
            <a:endParaRPr lang="en-US" dirty="0"/>
          </a:p>
        </p:txBody>
      </p:sp>
      <p:sp>
        <p:nvSpPr>
          <p:cNvPr id="10247" name="Rectangle 7"/>
          <p:cNvSpPr>
            <a:spLocks noGrp="1" noChangeArrowheads="1"/>
          </p:cNvSpPr>
          <p:nvPr>
            <p:ph type="sldNum" sz="quarter" idx="5"/>
          </p:nvPr>
        </p:nvSpPr>
        <p:spPr bwMode="auto">
          <a:xfrm>
            <a:off x="3972082" y="8829429"/>
            <a:ext cx="3037122" cy="464820"/>
          </a:xfrm>
          <a:prstGeom prst="rect">
            <a:avLst/>
          </a:prstGeom>
          <a:noFill/>
          <a:ln w="9525">
            <a:noFill/>
            <a:miter lim="800000"/>
            <a:headEnd/>
            <a:tailEnd/>
          </a:ln>
          <a:effectLst/>
        </p:spPr>
        <p:txBody>
          <a:bodyPr vert="horz" wrap="square" lIns="92462" tIns="46232" rIns="92462" bIns="46232" numCol="1" anchor="b" anchorCtr="0" compatLnSpc="1">
            <a:prstTxWarp prst="textNoShape">
              <a:avLst/>
            </a:prstTxWarp>
          </a:bodyPr>
          <a:lstStyle>
            <a:lvl1pPr algn="r" defTabSz="923487">
              <a:defRPr sz="1100">
                <a:latin typeface="Arial" charset="0"/>
              </a:defRPr>
            </a:lvl1pPr>
          </a:lstStyle>
          <a:p>
            <a:pPr>
              <a:defRPr/>
            </a:pPr>
            <a:fld id="{B6C48795-AC60-431B-8F42-1C618373750D}" type="slidenum">
              <a:rPr lang="en-US"/>
              <a:pPr>
                <a:defRPr/>
              </a:pPr>
              <a:t>‹#›</a:t>
            </a:fld>
            <a:endParaRPr lang="en-US" dirty="0"/>
          </a:p>
        </p:txBody>
      </p:sp>
    </p:spTree>
    <p:extLst>
      <p:ext uri="{BB962C8B-B14F-4D97-AF65-F5344CB8AC3E}">
        <p14:creationId xmlns:p14="http://schemas.microsoft.com/office/powerpoint/2010/main" val="3518064089"/>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pPr defTabSz="921933"/>
            <a:fld id="{DABA71E3-5F4D-4502-8732-23D16FAC74A3}" type="slidenum">
              <a:rPr lang="en-US" smtClean="0"/>
              <a:pPr defTabSz="921933"/>
              <a:t>1</a:t>
            </a:fld>
            <a:endParaRPr lang="en-US" dirty="0"/>
          </a:p>
        </p:txBody>
      </p:sp>
      <p:sp>
        <p:nvSpPr>
          <p:cNvPr id="71683" name="Rectangle 7"/>
          <p:cNvSpPr txBox="1">
            <a:spLocks noGrp="1" noChangeArrowheads="1"/>
          </p:cNvSpPr>
          <p:nvPr/>
        </p:nvSpPr>
        <p:spPr bwMode="auto">
          <a:xfrm>
            <a:off x="3972082" y="8829429"/>
            <a:ext cx="3037122" cy="464820"/>
          </a:xfrm>
          <a:prstGeom prst="rect">
            <a:avLst/>
          </a:prstGeom>
          <a:noFill/>
          <a:ln w="9525">
            <a:noFill/>
            <a:miter lim="800000"/>
            <a:headEnd/>
            <a:tailEnd/>
          </a:ln>
        </p:spPr>
        <p:txBody>
          <a:bodyPr lIns="92462" tIns="46232" rIns="92462" bIns="46232" anchor="b"/>
          <a:lstStyle/>
          <a:p>
            <a:pPr algn="r" defTabSz="921933"/>
            <a:fld id="{846127BD-577B-42C1-BB7D-BDBA675C9CBC}" type="slidenum">
              <a:rPr lang="en-US" sz="1100">
                <a:latin typeface="Arial" charset="0"/>
              </a:rPr>
              <a:pPr algn="r" defTabSz="921933"/>
              <a:t>1</a:t>
            </a:fld>
            <a:endParaRPr lang="en-US" sz="1100" dirty="0">
              <a:latin typeface="Arial" charset="0"/>
            </a:endParaRPr>
          </a:p>
        </p:txBody>
      </p:sp>
      <p:sp>
        <p:nvSpPr>
          <p:cNvPr id="71684" name="Rectangle 7"/>
          <p:cNvSpPr txBox="1">
            <a:spLocks noGrp="1" noChangeArrowheads="1"/>
          </p:cNvSpPr>
          <p:nvPr/>
        </p:nvSpPr>
        <p:spPr bwMode="auto">
          <a:xfrm>
            <a:off x="3972082" y="8829429"/>
            <a:ext cx="3037122" cy="464820"/>
          </a:xfrm>
          <a:prstGeom prst="rect">
            <a:avLst/>
          </a:prstGeom>
          <a:noFill/>
          <a:ln w="9525">
            <a:noFill/>
            <a:miter lim="800000"/>
            <a:headEnd/>
            <a:tailEnd/>
          </a:ln>
        </p:spPr>
        <p:txBody>
          <a:bodyPr lIns="92462" tIns="46232" rIns="92462" bIns="46232" anchor="b"/>
          <a:lstStyle/>
          <a:p>
            <a:pPr algn="r" defTabSz="921933"/>
            <a:fld id="{C23ADF69-9477-4E2D-AA6F-E23088B8FA4E}" type="slidenum">
              <a:rPr lang="en-US" sz="1100">
                <a:latin typeface="Arial" charset="0"/>
              </a:rPr>
              <a:pPr algn="r" defTabSz="921933"/>
              <a:t>1</a:t>
            </a:fld>
            <a:endParaRPr lang="en-US" sz="1100" dirty="0">
              <a:latin typeface="Arial" charset="0"/>
            </a:endParaRPr>
          </a:p>
        </p:txBody>
      </p:sp>
      <p:sp>
        <p:nvSpPr>
          <p:cNvPr id="71685" name="Rectangle 2"/>
          <p:cNvSpPr>
            <a:spLocks noGrp="1" noRot="1" noChangeAspect="1" noChangeArrowheads="1" noTextEdit="1"/>
          </p:cNvSpPr>
          <p:nvPr>
            <p:ph type="sldImg"/>
          </p:nvPr>
        </p:nvSpPr>
        <p:spPr>
          <a:ln/>
        </p:spPr>
      </p:sp>
      <p:sp>
        <p:nvSpPr>
          <p:cNvPr id="71686" name="Rectangle 3"/>
          <p:cNvSpPr>
            <a:spLocks noGrp="1" noChangeArrowheads="1"/>
          </p:cNvSpPr>
          <p:nvPr>
            <p:ph type="body" idx="1"/>
          </p:nvPr>
        </p:nvSpPr>
        <p:spPr>
          <a:noFill/>
          <a:ln/>
        </p:spPr>
        <p:txBody>
          <a:bodyPr/>
          <a:lstStyle/>
          <a:p>
            <a:pPr eaLnBrk="1" hangingPunct="1"/>
            <a:endParaRPr lang="en-US" dirty="0"/>
          </a:p>
        </p:txBody>
      </p:sp>
      <p:sp>
        <p:nvSpPr>
          <p:cNvPr id="71687" name="Header Placeholder 4"/>
          <p:cNvSpPr>
            <a:spLocks noGrp="1"/>
          </p:cNvSpPr>
          <p:nvPr>
            <p:ph type="hdr" sz="quarter"/>
          </p:nvPr>
        </p:nvSpPr>
        <p:spPr>
          <a:noFill/>
        </p:spPr>
        <p:txBody>
          <a:bodyPr/>
          <a:lstStyle/>
          <a:p>
            <a:pPr defTabSz="921933"/>
            <a:r>
              <a:rPr lang="en-US" dirty="0"/>
              <a:t>Justice Administrative Commission, Financial Statement Workshop</a:t>
            </a:r>
          </a:p>
        </p:txBody>
      </p:sp>
      <p:sp>
        <p:nvSpPr>
          <p:cNvPr id="71688" name="Date Placeholder 7"/>
          <p:cNvSpPr>
            <a:spLocks noGrp="1"/>
          </p:cNvSpPr>
          <p:nvPr>
            <p:ph type="dt" sz="quarter" idx="1"/>
          </p:nvPr>
        </p:nvSpPr>
        <p:spPr>
          <a:noFill/>
        </p:spPr>
        <p:txBody>
          <a:bodyPr/>
          <a:lstStyle/>
          <a:p>
            <a:pPr defTabSz="921933"/>
            <a:fld id="{E8BD41EA-7CDB-4C7D-A167-D40878C8F482}" type="datetime1">
              <a:rPr lang="en-US" smtClean="0"/>
              <a:pPr defTabSz="921933"/>
              <a:t>9/25/2025</a:t>
            </a:fld>
            <a:endParaRPr lang="en-US" dirty="0"/>
          </a:p>
        </p:txBody>
      </p:sp>
      <p:sp>
        <p:nvSpPr>
          <p:cNvPr id="2" name="Footer Placeholder 1"/>
          <p:cNvSpPr>
            <a:spLocks noGrp="1"/>
          </p:cNvSpPr>
          <p:nvPr>
            <p:ph type="ftr" sz="quarter" idx="10"/>
          </p:nvPr>
        </p:nvSpPr>
        <p:spPr/>
        <p:txBody>
          <a:bodyPr/>
          <a:lstStyle/>
          <a:p>
            <a:pPr>
              <a:defRPr/>
            </a:pPr>
            <a:endParaRPr lang="en-US" dirty="0"/>
          </a:p>
        </p:txBody>
      </p:sp>
    </p:spTree>
    <p:extLst>
      <p:ext uri="{BB962C8B-B14F-4D97-AF65-F5344CB8AC3E}">
        <p14:creationId xmlns:p14="http://schemas.microsoft.com/office/powerpoint/2010/main" val="27895058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information is here as a reminder that this Federal policy exist.  Employees must meet the requirements to qualify for FMLA. </a:t>
            </a:r>
          </a:p>
        </p:txBody>
      </p:sp>
      <p:sp>
        <p:nvSpPr>
          <p:cNvPr id="4" name="Header Placeholder 3"/>
          <p:cNvSpPr>
            <a:spLocks noGrp="1"/>
          </p:cNvSpPr>
          <p:nvPr>
            <p:ph type="hdr" sz="quarter"/>
          </p:nvPr>
        </p:nvSpPr>
        <p:spPr/>
        <p:txBody>
          <a:bodyPr/>
          <a:lstStyle/>
          <a:p>
            <a:pPr>
              <a:defRPr/>
            </a:pPr>
            <a:r>
              <a:rPr lang="en-US"/>
              <a:t>Justice Administrative Commission, Financial Statement Workshop</a:t>
            </a:r>
            <a:endParaRPr lang="en-US" dirty="0"/>
          </a:p>
        </p:txBody>
      </p:sp>
      <p:sp>
        <p:nvSpPr>
          <p:cNvPr id="5" name="Date Placeholder 4"/>
          <p:cNvSpPr>
            <a:spLocks noGrp="1"/>
          </p:cNvSpPr>
          <p:nvPr>
            <p:ph type="dt" idx="1"/>
          </p:nvPr>
        </p:nvSpPr>
        <p:spPr/>
        <p:txBody>
          <a:bodyPr/>
          <a:lstStyle/>
          <a:p>
            <a:pPr>
              <a:defRPr/>
            </a:pPr>
            <a:fld id="{84221A72-FA86-4625-92BC-19F31E834B2A}" type="datetime1">
              <a:rPr lang="en-US" smtClean="0"/>
              <a:t>9/25/2025</a:t>
            </a:fld>
            <a:endParaRPr lang="en-US" dirty="0"/>
          </a:p>
        </p:txBody>
      </p:sp>
      <p:sp>
        <p:nvSpPr>
          <p:cNvPr id="6" name="Footer Placeholder 5"/>
          <p:cNvSpPr>
            <a:spLocks noGrp="1"/>
          </p:cNvSpPr>
          <p:nvPr>
            <p:ph type="ftr" sz="quarter" idx="4"/>
          </p:nvPr>
        </p:nvSpPr>
        <p:spPr/>
        <p:txBody>
          <a:bodyPr/>
          <a:lstStyle/>
          <a:p>
            <a:pPr>
              <a:defRPr/>
            </a:pPr>
            <a:endParaRPr lang="en-US" dirty="0"/>
          </a:p>
        </p:txBody>
      </p:sp>
      <p:sp>
        <p:nvSpPr>
          <p:cNvPr id="7" name="Slide Number Placeholder 6"/>
          <p:cNvSpPr>
            <a:spLocks noGrp="1"/>
          </p:cNvSpPr>
          <p:nvPr>
            <p:ph type="sldNum" sz="quarter" idx="5"/>
          </p:nvPr>
        </p:nvSpPr>
        <p:spPr/>
        <p:txBody>
          <a:bodyPr/>
          <a:lstStyle/>
          <a:p>
            <a:pPr>
              <a:defRPr/>
            </a:pPr>
            <a:fld id="{B6C48795-AC60-431B-8F42-1C618373750D}" type="slidenum">
              <a:rPr lang="en-US" smtClean="0"/>
              <a:pPr>
                <a:defRPr/>
              </a:pPr>
              <a:t>11</a:t>
            </a:fld>
            <a:endParaRPr lang="en-US" dirty="0"/>
          </a:p>
        </p:txBody>
      </p:sp>
    </p:spTree>
    <p:extLst>
      <p:ext uri="{BB962C8B-B14F-4D97-AF65-F5344CB8AC3E}">
        <p14:creationId xmlns:p14="http://schemas.microsoft.com/office/powerpoint/2010/main" val="8987395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FMLA- If the employee is not sick or injured they can not file a disability claim while on FMLA. The disability policy only covers the employee.  If an employee wants to take FMLA time off to help a family member with a qualifying event they are entitled to do so.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r>
              <a:rPr lang="en-US" dirty="0"/>
              <a:t>The disability policy covers the employee from their first day of employment.  So, in the event they become sick or injured before they qualify for FMLA they can still file a disability claim. </a:t>
            </a:r>
          </a:p>
          <a:p>
            <a:endParaRPr lang="en-US" dirty="0"/>
          </a:p>
          <a:p>
            <a:r>
              <a:rPr lang="en-US" dirty="0"/>
              <a:t>Employees can be on FMLA and claim disability at the same time.  However, one is a Federal policy and the other is a benefit and they have their own rules of eligibility. The most common example of disability ending before FMLA is in the case of pregnancy.  Employees that take 12 weeks of FMLA to adjust to having a newborn in the household are entitled to the full 12 weeks of leave.  However, it is very common for the doctor to clear employees to return to work at 6 to 8 weeks.  Since the employee is no longer consider unable to work their disability benefit payments, if they had qualified, will end because they have been cleared to work.  They are still eligible to take their remaining FMLA time.  Please note if the employee has been cleared to return to work but  had enough leave to cover their time out they will not qualify for any disability payments. </a:t>
            </a:r>
          </a:p>
          <a:p>
            <a:endParaRPr lang="en-US" dirty="0"/>
          </a:p>
          <a:p>
            <a:r>
              <a:rPr lang="en-US" dirty="0"/>
              <a:t> </a:t>
            </a:r>
          </a:p>
          <a:p>
            <a:endParaRPr lang="en-US" dirty="0"/>
          </a:p>
          <a:p>
            <a:endParaRPr lang="en-US" dirty="0"/>
          </a:p>
          <a:p>
            <a:endParaRPr lang="en-US" dirty="0"/>
          </a:p>
          <a:p>
            <a:r>
              <a:rPr lang="en-US" dirty="0"/>
              <a:t>  </a:t>
            </a:r>
          </a:p>
        </p:txBody>
      </p:sp>
      <p:sp>
        <p:nvSpPr>
          <p:cNvPr id="4" name="Header Placeholder 3"/>
          <p:cNvSpPr>
            <a:spLocks noGrp="1"/>
          </p:cNvSpPr>
          <p:nvPr>
            <p:ph type="hdr" sz="quarter"/>
          </p:nvPr>
        </p:nvSpPr>
        <p:spPr/>
        <p:txBody>
          <a:bodyPr/>
          <a:lstStyle/>
          <a:p>
            <a:pPr>
              <a:defRPr/>
            </a:pPr>
            <a:r>
              <a:rPr lang="en-US"/>
              <a:t>Justice Administrative Commission, Financial Statement Workshop</a:t>
            </a:r>
            <a:endParaRPr lang="en-US" dirty="0"/>
          </a:p>
        </p:txBody>
      </p:sp>
      <p:sp>
        <p:nvSpPr>
          <p:cNvPr id="5" name="Date Placeholder 4"/>
          <p:cNvSpPr>
            <a:spLocks noGrp="1"/>
          </p:cNvSpPr>
          <p:nvPr>
            <p:ph type="dt" idx="1"/>
          </p:nvPr>
        </p:nvSpPr>
        <p:spPr/>
        <p:txBody>
          <a:bodyPr/>
          <a:lstStyle/>
          <a:p>
            <a:pPr>
              <a:defRPr/>
            </a:pPr>
            <a:fld id="{84221A72-FA86-4625-92BC-19F31E834B2A}" type="datetime1">
              <a:rPr lang="en-US" smtClean="0"/>
              <a:t>9/25/2025</a:t>
            </a:fld>
            <a:endParaRPr lang="en-US" dirty="0"/>
          </a:p>
        </p:txBody>
      </p:sp>
      <p:sp>
        <p:nvSpPr>
          <p:cNvPr id="6" name="Footer Placeholder 5"/>
          <p:cNvSpPr>
            <a:spLocks noGrp="1"/>
          </p:cNvSpPr>
          <p:nvPr>
            <p:ph type="ftr" sz="quarter" idx="4"/>
          </p:nvPr>
        </p:nvSpPr>
        <p:spPr/>
        <p:txBody>
          <a:bodyPr/>
          <a:lstStyle/>
          <a:p>
            <a:pPr>
              <a:defRPr/>
            </a:pPr>
            <a:endParaRPr lang="en-US" dirty="0"/>
          </a:p>
        </p:txBody>
      </p:sp>
      <p:sp>
        <p:nvSpPr>
          <p:cNvPr id="7" name="Slide Number Placeholder 6"/>
          <p:cNvSpPr>
            <a:spLocks noGrp="1"/>
          </p:cNvSpPr>
          <p:nvPr>
            <p:ph type="sldNum" sz="quarter" idx="5"/>
          </p:nvPr>
        </p:nvSpPr>
        <p:spPr/>
        <p:txBody>
          <a:bodyPr/>
          <a:lstStyle/>
          <a:p>
            <a:pPr>
              <a:defRPr/>
            </a:pPr>
            <a:fld id="{B6C48795-AC60-431B-8F42-1C618373750D}" type="slidenum">
              <a:rPr lang="en-US" smtClean="0"/>
              <a:pPr>
                <a:defRPr/>
              </a:pPr>
              <a:t>12</a:t>
            </a:fld>
            <a:endParaRPr lang="en-US" dirty="0"/>
          </a:p>
        </p:txBody>
      </p:sp>
    </p:spTree>
    <p:extLst>
      <p:ext uri="{BB962C8B-B14F-4D97-AF65-F5344CB8AC3E}">
        <p14:creationId xmlns:p14="http://schemas.microsoft.com/office/powerpoint/2010/main" val="26097897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pPr>
              <a:defRPr/>
            </a:pPr>
            <a:r>
              <a:rPr lang="en-US"/>
              <a:t>Justice Administrative Commission, Financial Statement Workshop</a:t>
            </a:r>
            <a:endParaRPr lang="en-US" dirty="0"/>
          </a:p>
        </p:txBody>
      </p:sp>
      <p:sp>
        <p:nvSpPr>
          <p:cNvPr id="5" name="Date Placeholder 4"/>
          <p:cNvSpPr>
            <a:spLocks noGrp="1"/>
          </p:cNvSpPr>
          <p:nvPr>
            <p:ph type="dt" idx="1"/>
          </p:nvPr>
        </p:nvSpPr>
        <p:spPr/>
        <p:txBody>
          <a:bodyPr/>
          <a:lstStyle/>
          <a:p>
            <a:pPr>
              <a:defRPr/>
            </a:pPr>
            <a:fld id="{84221A72-FA86-4625-92BC-19F31E834B2A}" type="datetime1">
              <a:rPr lang="en-US" smtClean="0"/>
              <a:t>9/25/2025</a:t>
            </a:fld>
            <a:endParaRPr lang="en-US" dirty="0"/>
          </a:p>
        </p:txBody>
      </p:sp>
      <p:sp>
        <p:nvSpPr>
          <p:cNvPr id="6" name="Footer Placeholder 5"/>
          <p:cNvSpPr>
            <a:spLocks noGrp="1"/>
          </p:cNvSpPr>
          <p:nvPr>
            <p:ph type="ftr" sz="quarter" idx="4"/>
          </p:nvPr>
        </p:nvSpPr>
        <p:spPr/>
        <p:txBody>
          <a:bodyPr/>
          <a:lstStyle/>
          <a:p>
            <a:pPr>
              <a:defRPr/>
            </a:pPr>
            <a:endParaRPr lang="en-US" dirty="0"/>
          </a:p>
        </p:txBody>
      </p:sp>
      <p:sp>
        <p:nvSpPr>
          <p:cNvPr id="7" name="Slide Number Placeholder 6"/>
          <p:cNvSpPr>
            <a:spLocks noGrp="1"/>
          </p:cNvSpPr>
          <p:nvPr>
            <p:ph type="sldNum" sz="quarter" idx="5"/>
          </p:nvPr>
        </p:nvSpPr>
        <p:spPr/>
        <p:txBody>
          <a:bodyPr/>
          <a:lstStyle/>
          <a:p>
            <a:pPr>
              <a:defRPr/>
            </a:pPr>
            <a:fld id="{B6C48795-AC60-431B-8F42-1C618373750D}" type="slidenum">
              <a:rPr lang="en-US" smtClean="0"/>
              <a:pPr>
                <a:defRPr/>
              </a:pPr>
              <a:t>13</a:t>
            </a:fld>
            <a:endParaRPr lang="en-US" dirty="0"/>
          </a:p>
        </p:txBody>
      </p:sp>
    </p:spTree>
    <p:extLst>
      <p:ext uri="{BB962C8B-B14F-4D97-AF65-F5344CB8AC3E}">
        <p14:creationId xmlns:p14="http://schemas.microsoft.com/office/powerpoint/2010/main" val="4247859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covers all Assistant State Attorneys, Assistant Public Defenders, and employees in established designated position.  To determine what employees are covered in your agency refer to your Employer Cost Report that is sent monthly.  Code 909 is the established employer cost for employee’s that are in a class code covered position or in an established covered position.  All JAC agencies should have at least one employee who is covered.     </a:t>
            </a:r>
          </a:p>
        </p:txBody>
      </p:sp>
      <p:sp>
        <p:nvSpPr>
          <p:cNvPr id="4" name="Header Placeholder 3"/>
          <p:cNvSpPr>
            <a:spLocks noGrp="1"/>
          </p:cNvSpPr>
          <p:nvPr>
            <p:ph type="hdr" sz="quarter"/>
          </p:nvPr>
        </p:nvSpPr>
        <p:spPr/>
        <p:txBody>
          <a:bodyPr/>
          <a:lstStyle/>
          <a:p>
            <a:pPr>
              <a:defRPr/>
            </a:pPr>
            <a:r>
              <a:rPr lang="en-US"/>
              <a:t>Justice Administrative Commission, Financial Statement Workshop</a:t>
            </a:r>
            <a:endParaRPr lang="en-US" dirty="0"/>
          </a:p>
        </p:txBody>
      </p:sp>
      <p:sp>
        <p:nvSpPr>
          <p:cNvPr id="5" name="Date Placeholder 4"/>
          <p:cNvSpPr>
            <a:spLocks noGrp="1"/>
          </p:cNvSpPr>
          <p:nvPr>
            <p:ph type="dt" idx="1"/>
          </p:nvPr>
        </p:nvSpPr>
        <p:spPr/>
        <p:txBody>
          <a:bodyPr/>
          <a:lstStyle/>
          <a:p>
            <a:pPr>
              <a:defRPr/>
            </a:pPr>
            <a:fld id="{84221A72-FA86-4625-92BC-19F31E834B2A}" type="datetime1">
              <a:rPr lang="en-US" smtClean="0"/>
              <a:t>9/25/2025</a:t>
            </a:fld>
            <a:endParaRPr lang="en-US" dirty="0"/>
          </a:p>
        </p:txBody>
      </p:sp>
      <p:sp>
        <p:nvSpPr>
          <p:cNvPr id="6" name="Footer Placeholder 5"/>
          <p:cNvSpPr>
            <a:spLocks noGrp="1"/>
          </p:cNvSpPr>
          <p:nvPr>
            <p:ph type="ftr" sz="quarter" idx="4"/>
          </p:nvPr>
        </p:nvSpPr>
        <p:spPr/>
        <p:txBody>
          <a:bodyPr/>
          <a:lstStyle/>
          <a:p>
            <a:pPr>
              <a:defRPr/>
            </a:pPr>
            <a:endParaRPr lang="en-US" dirty="0"/>
          </a:p>
        </p:txBody>
      </p:sp>
      <p:sp>
        <p:nvSpPr>
          <p:cNvPr id="7" name="Slide Number Placeholder 6"/>
          <p:cNvSpPr>
            <a:spLocks noGrp="1"/>
          </p:cNvSpPr>
          <p:nvPr>
            <p:ph type="sldNum" sz="quarter" idx="5"/>
          </p:nvPr>
        </p:nvSpPr>
        <p:spPr/>
        <p:txBody>
          <a:bodyPr/>
          <a:lstStyle/>
          <a:p>
            <a:pPr>
              <a:defRPr/>
            </a:pPr>
            <a:fld id="{B6C48795-AC60-431B-8F42-1C618373750D}" type="slidenum">
              <a:rPr lang="en-US" smtClean="0"/>
              <a:pPr>
                <a:defRPr/>
              </a:pPr>
              <a:t>2</a:t>
            </a:fld>
            <a:endParaRPr lang="en-US" dirty="0"/>
          </a:p>
        </p:txBody>
      </p:sp>
    </p:spTree>
    <p:extLst>
      <p:ext uri="{BB962C8B-B14F-4D97-AF65-F5344CB8AC3E}">
        <p14:creationId xmlns:p14="http://schemas.microsoft.com/office/powerpoint/2010/main" val="386330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u="sng" baseline="0" dirty="0"/>
              <a:t>Leave Status: </a:t>
            </a:r>
            <a:r>
              <a:rPr lang="en-US" baseline="0" dirty="0"/>
              <a:t>This is where the leave status and Personnel Action Requests of employees on leave are very important. If an employee is on Leave with pay for any reason (FMLA, Medical, etc.) a PAR should be submitted to JAC with the effective date of leave. The employee’s leave either LWP or LWOP, needs to be reflected accurately in People First. Covered employees are eligible for the disability leave on the 31</a:t>
            </a:r>
            <a:r>
              <a:rPr lang="en-US" baseline="30000" dirty="0"/>
              <a:t>st</a:t>
            </a:r>
            <a:r>
              <a:rPr lang="en-US" baseline="0" dirty="0"/>
              <a:t> day of continuous leave, once they have used all leave available. For example- If an employee goes on LWP in May and exhausts all leave on the 30</a:t>
            </a:r>
            <a:r>
              <a:rPr lang="en-US" baseline="30000" dirty="0"/>
              <a:t>th</a:t>
            </a:r>
            <a:r>
              <a:rPr lang="en-US" baseline="0" dirty="0"/>
              <a:t> day, as soon as the record reflects the LWOP action they are eligible. The PAR is key in the disability insurance eligibility</a:t>
            </a:r>
            <a:endParaRPr lang="en-US" dirty="0"/>
          </a:p>
        </p:txBody>
      </p:sp>
      <p:sp>
        <p:nvSpPr>
          <p:cNvPr id="4" name="Header Placeholder 3"/>
          <p:cNvSpPr>
            <a:spLocks noGrp="1"/>
          </p:cNvSpPr>
          <p:nvPr>
            <p:ph type="hdr" sz="quarter"/>
          </p:nvPr>
        </p:nvSpPr>
        <p:spPr/>
        <p:txBody>
          <a:bodyPr/>
          <a:lstStyle/>
          <a:p>
            <a:pPr>
              <a:defRPr/>
            </a:pPr>
            <a:r>
              <a:rPr lang="en-US"/>
              <a:t>Justice Administrative Commission, Financial Statement Workshop</a:t>
            </a:r>
            <a:endParaRPr lang="en-US" dirty="0"/>
          </a:p>
        </p:txBody>
      </p:sp>
      <p:sp>
        <p:nvSpPr>
          <p:cNvPr id="5" name="Date Placeholder 4"/>
          <p:cNvSpPr>
            <a:spLocks noGrp="1"/>
          </p:cNvSpPr>
          <p:nvPr>
            <p:ph type="dt" idx="1"/>
          </p:nvPr>
        </p:nvSpPr>
        <p:spPr/>
        <p:txBody>
          <a:bodyPr/>
          <a:lstStyle/>
          <a:p>
            <a:pPr>
              <a:defRPr/>
            </a:pPr>
            <a:fld id="{84221A72-FA86-4625-92BC-19F31E834B2A}" type="datetime1">
              <a:rPr lang="en-US" smtClean="0"/>
              <a:t>9/25/2025</a:t>
            </a:fld>
            <a:endParaRPr lang="en-US" dirty="0"/>
          </a:p>
        </p:txBody>
      </p:sp>
      <p:sp>
        <p:nvSpPr>
          <p:cNvPr id="6" name="Footer Placeholder 5"/>
          <p:cNvSpPr>
            <a:spLocks noGrp="1"/>
          </p:cNvSpPr>
          <p:nvPr>
            <p:ph type="ftr" sz="quarter" idx="4"/>
          </p:nvPr>
        </p:nvSpPr>
        <p:spPr/>
        <p:txBody>
          <a:bodyPr/>
          <a:lstStyle/>
          <a:p>
            <a:pPr>
              <a:defRPr/>
            </a:pPr>
            <a:endParaRPr lang="en-US" dirty="0"/>
          </a:p>
        </p:txBody>
      </p:sp>
      <p:sp>
        <p:nvSpPr>
          <p:cNvPr id="7" name="Slide Number Placeholder 6"/>
          <p:cNvSpPr>
            <a:spLocks noGrp="1"/>
          </p:cNvSpPr>
          <p:nvPr>
            <p:ph type="sldNum" sz="quarter" idx="5"/>
          </p:nvPr>
        </p:nvSpPr>
        <p:spPr/>
        <p:txBody>
          <a:bodyPr/>
          <a:lstStyle/>
          <a:p>
            <a:pPr>
              <a:defRPr/>
            </a:pPr>
            <a:fld id="{B6C48795-AC60-431B-8F42-1C618373750D}" type="slidenum">
              <a:rPr lang="en-US" smtClean="0"/>
              <a:pPr>
                <a:defRPr/>
              </a:pPr>
              <a:t>4</a:t>
            </a:fld>
            <a:endParaRPr lang="en-US" dirty="0"/>
          </a:p>
        </p:txBody>
      </p:sp>
    </p:spTree>
    <p:extLst>
      <p:ext uri="{BB962C8B-B14F-4D97-AF65-F5344CB8AC3E}">
        <p14:creationId xmlns:p14="http://schemas.microsoft.com/office/powerpoint/2010/main" val="3218420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Header Placeholder 3"/>
          <p:cNvSpPr>
            <a:spLocks noGrp="1"/>
          </p:cNvSpPr>
          <p:nvPr>
            <p:ph type="hdr" sz="quarter" idx="10"/>
          </p:nvPr>
        </p:nvSpPr>
        <p:spPr/>
        <p:txBody>
          <a:bodyPr/>
          <a:lstStyle/>
          <a:p>
            <a:pPr>
              <a:defRPr/>
            </a:pPr>
            <a:r>
              <a:rPr lang="en-US" dirty="0"/>
              <a:t>Justice Administrative Commission, Financial Statement Workshop</a:t>
            </a:r>
          </a:p>
        </p:txBody>
      </p:sp>
      <p:sp>
        <p:nvSpPr>
          <p:cNvPr id="5" name="Date Placeholder 4"/>
          <p:cNvSpPr>
            <a:spLocks noGrp="1"/>
          </p:cNvSpPr>
          <p:nvPr>
            <p:ph type="dt" idx="11"/>
          </p:nvPr>
        </p:nvSpPr>
        <p:spPr/>
        <p:txBody>
          <a:bodyPr/>
          <a:lstStyle/>
          <a:p>
            <a:pPr>
              <a:defRPr/>
            </a:pPr>
            <a:fld id="{9822CC6E-B49A-41C4-90AA-0726F1AE7F96}" type="datetime1">
              <a:rPr lang="en-US" smtClean="0"/>
              <a:t>9/25/2025</a:t>
            </a:fld>
            <a:endParaRPr lang="en-US" dirty="0"/>
          </a:p>
        </p:txBody>
      </p:sp>
      <p:sp>
        <p:nvSpPr>
          <p:cNvPr id="6" name="Slide Number Placeholder 5"/>
          <p:cNvSpPr>
            <a:spLocks noGrp="1"/>
          </p:cNvSpPr>
          <p:nvPr>
            <p:ph type="sldNum" sz="quarter" idx="12"/>
          </p:nvPr>
        </p:nvSpPr>
        <p:spPr/>
        <p:txBody>
          <a:bodyPr/>
          <a:lstStyle/>
          <a:p>
            <a:pPr>
              <a:defRPr/>
            </a:pPr>
            <a:fld id="{B6C48795-AC60-431B-8F42-1C618373750D}" type="slidenum">
              <a:rPr lang="en-US" smtClean="0"/>
              <a:pPr>
                <a:defRPr/>
              </a:pPr>
              <a:t>5</a:t>
            </a:fld>
            <a:endParaRPr lang="en-US" dirty="0"/>
          </a:p>
        </p:txBody>
      </p:sp>
      <p:sp>
        <p:nvSpPr>
          <p:cNvPr id="7" name="Footer Placeholder 6"/>
          <p:cNvSpPr>
            <a:spLocks noGrp="1"/>
          </p:cNvSpPr>
          <p:nvPr>
            <p:ph type="ftr" sz="quarter" idx="13"/>
          </p:nvPr>
        </p:nvSpPr>
        <p:spPr/>
        <p:txBody>
          <a:bodyPr/>
          <a:lstStyle/>
          <a:p>
            <a:pPr>
              <a:defRPr/>
            </a:pPr>
            <a:endParaRPr lang="en-US" dirty="0"/>
          </a:p>
        </p:txBody>
      </p:sp>
    </p:spTree>
    <p:extLst>
      <p:ext uri="{BB962C8B-B14F-4D97-AF65-F5344CB8AC3E}">
        <p14:creationId xmlns:p14="http://schemas.microsoft.com/office/powerpoint/2010/main" val="4141987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0322" y="4415790"/>
            <a:ext cx="5700477" cy="4652010"/>
          </a:xfrm>
        </p:spPr>
        <p:txBody>
          <a:bodyPr/>
          <a:lstStyle/>
          <a:p>
            <a:endParaRPr lang="en-US" dirty="0"/>
          </a:p>
        </p:txBody>
      </p:sp>
      <p:sp>
        <p:nvSpPr>
          <p:cNvPr id="4" name="Header Placeholder 3"/>
          <p:cNvSpPr>
            <a:spLocks noGrp="1"/>
          </p:cNvSpPr>
          <p:nvPr>
            <p:ph type="hdr" sz="quarter"/>
          </p:nvPr>
        </p:nvSpPr>
        <p:spPr/>
        <p:txBody>
          <a:bodyPr/>
          <a:lstStyle/>
          <a:p>
            <a:pPr>
              <a:defRPr/>
            </a:pPr>
            <a:r>
              <a:rPr lang="en-US"/>
              <a:t>Justice Administrative Commission, Financial Statement Workshop</a:t>
            </a:r>
            <a:endParaRPr lang="en-US" dirty="0"/>
          </a:p>
        </p:txBody>
      </p:sp>
      <p:sp>
        <p:nvSpPr>
          <p:cNvPr id="5" name="Date Placeholder 4"/>
          <p:cNvSpPr>
            <a:spLocks noGrp="1"/>
          </p:cNvSpPr>
          <p:nvPr>
            <p:ph type="dt" idx="1"/>
          </p:nvPr>
        </p:nvSpPr>
        <p:spPr/>
        <p:txBody>
          <a:bodyPr/>
          <a:lstStyle/>
          <a:p>
            <a:pPr>
              <a:defRPr/>
            </a:pPr>
            <a:fld id="{84221A72-FA86-4625-92BC-19F31E834B2A}" type="datetime1">
              <a:rPr lang="en-US" smtClean="0"/>
              <a:t>9/25/2025</a:t>
            </a:fld>
            <a:endParaRPr lang="en-US" dirty="0"/>
          </a:p>
        </p:txBody>
      </p:sp>
      <p:sp>
        <p:nvSpPr>
          <p:cNvPr id="6" name="Footer Placeholder 5"/>
          <p:cNvSpPr>
            <a:spLocks noGrp="1"/>
          </p:cNvSpPr>
          <p:nvPr>
            <p:ph type="ftr" sz="quarter" idx="4"/>
          </p:nvPr>
        </p:nvSpPr>
        <p:spPr/>
        <p:txBody>
          <a:bodyPr/>
          <a:lstStyle/>
          <a:p>
            <a:pPr>
              <a:defRPr/>
            </a:pPr>
            <a:endParaRPr lang="en-US" dirty="0"/>
          </a:p>
        </p:txBody>
      </p:sp>
      <p:sp>
        <p:nvSpPr>
          <p:cNvPr id="7" name="Slide Number Placeholder 6"/>
          <p:cNvSpPr>
            <a:spLocks noGrp="1"/>
          </p:cNvSpPr>
          <p:nvPr>
            <p:ph type="sldNum" sz="quarter" idx="5"/>
          </p:nvPr>
        </p:nvSpPr>
        <p:spPr/>
        <p:txBody>
          <a:bodyPr/>
          <a:lstStyle/>
          <a:p>
            <a:pPr>
              <a:defRPr/>
            </a:pPr>
            <a:fld id="{B6C48795-AC60-431B-8F42-1C618373750D}" type="slidenum">
              <a:rPr lang="en-US" smtClean="0"/>
              <a:pPr>
                <a:defRPr/>
              </a:pPr>
              <a:t>6</a:t>
            </a:fld>
            <a:endParaRPr lang="en-US" dirty="0"/>
          </a:p>
        </p:txBody>
      </p:sp>
    </p:spTree>
    <p:extLst>
      <p:ext uri="{BB962C8B-B14F-4D97-AF65-F5344CB8AC3E}">
        <p14:creationId xmlns:p14="http://schemas.microsoft.com/office/powerpoint/2010/main" val="17208231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state pays the entire cost of participation in the plan for enrolled employees on active payroll and approved leave.</a:t>
            </a:r>
            <a:r>
              <a:rPr lang="en-US" baseline="0" dirty="0"/>
              <a:t> </a:t>
            </a:r>
          </a:p>
          <a:p>
            <a:r>
              <a:rPr lang="en-US" baseline="0" dirty="0"/>
              <a:t> </a:t>
            </a:r>
          </a:p>
          <a:p>
            <a:r>
              <a:rPr lang="en-US" baseline="0" dirty="0"/>
              <a:t>This means if an employee is on LWOP and JAC is processing a voucher for other state premium health benefits we will process a voucher for the disability coverage as well</a:t>
            </a:r>
          </a:p>
          <a:p>
            <a:endParaRPr lang="en-US" baseline="0" dirty="0"/>
          </a:p>
          <a:p>
            <a:r>
              <a:rPr lang="en-US" baseline="0" dirty="0"/>
              <a:t>The premiums for disability insurance do not appear in the same manner as other benefits. The premium amount for the disability insurance can be found in People First- Premium History Screen, after the premium is paid.  </a:t>
            </a:r>
            <a:endParaRPr lang="en-US" dirty="0"/>
          </a:p>
        </p:txBody>
      </p:sp>
      <p:sp>
        <p:nvSpPr>
          <p:cNvPr id="4" name="Slide Number Placeholder 3"/>
          <p:cNvSpPr>
            <a:spLocks noGrp="1"/>
          </p:cNvSpPr>
          <p:nvPr>
            <p:ph type="sldNum" sz="quarter" idx="10"/>
          </p:nvPr>
        </p:nvSpPr>
        <p:spPr/>
        <p:txBody>
          <a:bodyPr/>
          <a:lstStyle/>
          <a:p>
            <a:fld id="{FDF2D9A4-4E13-4D33-85F7-D8E655B7A392}" type="slidenum">
              <a:rPr lang="en-US" smtClean="0"/>
              <a:pPr/>
              <a:t>7</a:t>
            </a:fld>
            <a:endParaRPr lang="en-US" dirty="0"/>
          </a:p>
        </p:txBody>
      </p:sp>
    </p:spTree>
    <p:extLst>
      <p:ext uri="{BB962C8B-B14F-4D97-AF65-F5344CB8AC3E}">
        <p14:creationId xmlns:p14="http://schemas.microsoft.com/office/powerpoint/2010/main" val="6459843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Employee must submit</a:t>
            </a:r>
            <a:r>
              <a:rPr lang="en-US" baseline="0" dirty="0"/>
              <a:t> the State Group Disability Income Plan Claim Form to People First within 90 days via the submit button in People First from the onset of Total Disability, even if ineligible to receive payment at that time. If the employee does not submit this form within the first 90 days with </a:t>
            </a:r>
            <a:r>
              <a:rPr lang="en-US" b="1" baseline="0" dirty="0"/>
              <a:t>all </a:t>
            </a:r>
            <a:r>
              <a:rPr lang="en-US" b="0" baseline="0" dirty="0"/>
              <a:t>sections completed the result can be a denial of plan benefits for the entire period of Total Disability. </a:t>
            </a:r>
          </a:p>
          <a:p>
            <a:endParaRPr lang="en-US" b="0" baseline="0" dirty="0"/>
          </a:p>
          <a:p>
            <a:r>
              <a:rPr lang="en-US" b="0" baseline="0" dirty="0"/>
              <a:t>If an employee has over 90 days accrued leave to use before being placed on LWOP, but the employee knows or the possibility of being out past the 90 day time period exists the disability application form will need to be submitted to PF to ensure the employee does not lose eligibility for a claim even though they are not eligible for payment yet. </a:t>
            </a:r>
          </a:p>
          <a:p>
            <a:endParaRPr lang="en-US" b="0" baseline="0" dirty="0"/>
          </a:p>
          <a:p>
            <a:r>
              <a:rPr lang="en-US" b="0" baseline="0" dirty="0"/>
              <a:t>The employee must re-submit this form every 60 days to continue receiving benefits. The resubmitted Attending Physician's Statement section must be based on the Physician’s reevaluation of the Total Disability. The 60 day period is measured from and includes the signature date of the previously completed Attending Physicians Statement. </a:t>
            </a:r>
          </a:p>
          <a:p>
            <a:endParaRPr lang="en-US" dirty="0"/>
          </a:p>
        </p:txBody>
      </p:sp>
      <p:sp>
        <p:nvSpPr>
          <p:cNvPr id="4" name="Header Placeholder 3"/>
          <p:cNvSpPr>
            <a:spLocks noGrp="1"/>
          </p:cNvSpPr>
          <p:nvPr>
            <p:ph type="hdr" sz="quarter"/>
          </p:nvPr>
        </p:nvSpPr>
        <p:spPr/>
        <p:txBody>
          <a:bodyPr/>
          <a:lstStyle/>
          <a:p>
            <a:pPr>
              <a:defRPr/>
            </a:pPr>
            <a:r>
              <a:rPr lang="en-US"/>
              <a:t>Justice Administrative Commission, Financial Statement Workshop</a:t>
            </a:r>
            <a:endParaRPr lang="en-US" dirty="0"/>
          </a:p>
        </p:txBody>
      </p:sp>
      <p:sp>
        <p:nvSpPr>
          <p:cNvPr id="5" name="Date Placeholder 4"/>
          <p:cNvSpPr>
            <a:spLocks noGrp="1"/>
          </p:cNvSpPr>
          <p:nvPr>
            <p:ph type="dt" idx="1"/>
          </p:nvPr>
        </p:nvSpPr>
        <p:spPr/>
        <p:txBody>
          <a:bodyPr/>
          <a:lstStyle/>
          <a:p>
            <a:pPr>
              <a:defRPr/>
            </a:pPr>
            <a:fld id="{84221A72-FA86-4625-92BC-19F31E834B2A}" type="datetime1">
              <a:rPr lang="en-US" smtClean="0"/>
              <a:t>9/25/2025</a:t>
            </a:fld>
            <a:endParaRPr lang="en-US" dirty="0"/>
          </a:p>
        </p:txBody>
      </p:sp>
      <p:sp>
        <p:nvSpPr>
          <p:cNvPr id="6" name="Footer Placeholder 5"/>
          <p:cNvSpPr>
            <a:spLocks noGrp="1"/>
          </p:cNvSpPr>
          <p:nvPr>
            <p:ph type="ftr" sz="quarter" idx="4"/>
          </p:nvPr>
        </p:nvSpPr>
        <p:spPr/>
        <p:txBody>
          <a:bodyPr/>
          <a:lstStyle/>
          <a:p>
            <a:pPr>
              <a:defRPr/>
            </a:pPr>
            <a:endParaRPr lang="en-US" dirty="0"/>
          </a:p>
        </p:txBody>
      </p:sp>
      <p:sp>
        <p:nvSpPr>
          <p:cNvPr id="7" name="Slide Number Placeholder 6"/>
          <p:cNvSpPr>
            <a:spLocks noGrp="1"/>
          </p:cNvSpPr>
          <p:nvPr>
            <p:ph type="sldNum" sz="quarter" idx="5"/>
          </p:nvPr>
        </p:nvSpPr>
        <p:spPr/>
        <p:txBody>
          <a:bodyPr/>
          <a:lstStyle/>
          <a:p>
            <a:pPr>
              <a:defRPr/>
            </a:pPr>
            <a:fld id="{B6C48795-AC60-431B-8F42-1C618373750D}" type="slidenum">
              <a:rPr lang="en-US" smtClean="0"/>
              <a:pPr>
                <a:defRPr/>
              </a:pPr>
              <a:t>8</a:t>
            </a:fld>
            <a:endParaRPr lang="en-US" dirty="0"/>
          </a:p>
        </p:txBody>
      </p:sp>
    </p:spTree>
    <p:extLst>
      <p:ext uri="{BB962C8B-B14F-4D97-AF65-F5344CB8AC3E}">
        <p14:creationId xmlns:p14="http://schemas.microsoft.com/office/powerpoint/2010/main" val="4103868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an employee files a disability claim, the dates in the system will determine their eligibility and when benefit start.  Please do not use unpaid hours even if the employee is not out a full month.  You can use unpaid hours for a partial day out but must use PAR actions to record the employee’s disability dates.  </a:t>
            </a:r>
          </a:p>
          <a:p>
            <a:endParaRPr lang="en-US" dirty="0"/>
          </a:p>
          <a:p>
            <a:r>
              <a:rPr lang="en-US" dirty="0"/>
              <a:t>For example: the employee goes out on leave with pay on January 1st, on January 30</a:t>
            </a:r>
            <a:r>
              <a:rPr lang="en-US" baseline="30000" dirty="0"/>
              <a:t>th</a:t>
            </a:r>
            <a:r>
              <a:rPr lang="en-US" dirty="0"/>
              <a:t>, they have only 4 hours of leave available, and on January 31</a:t>
            </a:r>
            <a:r>
              <a:rPr lang="en-US" baseline="30000" dirty="0"/>
              <a:t>st</a:t>
            </a:r>
            <a:r>
              <a:rPr lang="en-US" dirty="0"/>
              <a:t> they go on leave without pay. </a:t>
            </a:r>
          </a:p>
          <a:p>
            <a:endParaRPr lang="en-US" dirty="0"/>
          </a:p>
          <a:p>
            <a:pPr marL="228600" indent="-228600">
              <a:buFont typeface="+mj-lt"/>
              <a:buAutoNum type="arabicPeriod"/>
            </a:pPr>
            <a:r>
              <a:rPr lang="en-US" dirty="0"/>
              <a:t>The first PAR needed is a leave with pay dated January 1</a:t>
            </a:r>
            <a:r>
              <a:rPr lang="en-US" baseline="30000" dirty="0"/>
              <a:t>st</a:t>
            </a:r>
            <a:r>
              <a:rPr lang="en-US" dirty="0"/>
              <a:t>.  This will start the required 30 days count 	</a:t>
            </a:r>
          </a:p>
          <a:p>
            <a:pPr marL="228600" indent="-228600">
              <a:buFont typeface="+mj-lt"/>
              <a:buAutoNum type="arabicPeriod"/>
            </a:pPr>
            <a:r>
              <a:rPr lang="en-US" dirty="0"/>
              <a:t>The second PAR is unpaid hours for 4 hours on January 30</a:t>
            </a:r>
            <a:r>
              <a:rPr lang="en-US" baseline="30000" dirty="0"/>
              <a:t>th</a:t>
            </a:r>
            <a:r>
              <a:rPr lang="en-US" dirty="0"/>
              <a:t>.  This correctly reduces their pay for the month.	</a:t>
            </a:r>
          </a:p>
          <a:p>
            <a:pPr marL="228600" indent="-228600">
              <a:buFont typeface="+mj-lt"/>
              <a:buAutoNum type="arabicPeriod"/>
            </a:pPr>
            <a:r>
              <a:rPr lang="en-US" dirty="0"/>
              <a:t>The third PAR is leave without pay dated January 31</a:t>
            </a:r>
            <a:r>
              <a:rPr lang="en-US" baseline="30000" dirty="0"/>
              <a:t>st</a:t>
            </a:r>
            <a:r>
              <a:rPr lang="en-US" dirty="0"/>
              <a:t>. This will indicate to People First that the employee has used all available leave and will start they benefit payments.  </a:t>
            </a:r>
          </a:p>
          <a:p>
            <a:pPr marL="228600" indent="-228600">
              <a:buFont typeface="+mj-lt"/>
              <a:buAutoNum type="arabicPeriod"/>
            </a:pPr>
            <a:r>
              <a:rPr lang="en-US" dirty="0"/>
              <a:t>The last PAR is a return form leave, to return the employee to active status or a termination PAR if they are not returning to work dated the day they return or terminate.  This will indicate to People First that the employee is no longer eligible for the benefit and will terminate payments.   </a:t>
            </a:r>
          </a:p>
        </p:txBody>
      </p:sp>
      <p:sp>
        <p:nvSpPr>
          <p:cNvPr id="4" name="Header Placeholder 3"/>
          <p:cNvSpPr>
            <a:spLocks noGrp="1"/>
          </p:cNvSpPr>
          <p:nvPr>
            <p:ph type="hdr" sz="quarter"/>
          </p:nvPr>
        </p:nvSpPr>
        <p:spPr/>
        <p:txBody>
          <a:bodyPr/>
          <a:lstStyle/>
          <a:p>
            <a:pPr>
              <a:defRPr/>
            </a:pPr>
            <a:r>
              <a:rPr lang="en-US"/>
              <a:t>Justice Administrative Commission, Financial Statement Workshop</a:t>
            </a:r>
            <a:endParaRPr lang="en-US" dirty="0"/>
          </a:p>
        </p:txBody>
      </p:sp>
      <p:sp>
        <p:nvSpPr>
          <p:cNvPr id="5" name="Date Placeholder 4"/>
          <p:cNvSpPr>
            <a:spLocks noGrp="1"/>
          </p:cNvSpPr>
          <p:nvPr>
            <p:ph type="dt" idx="1"/>
          </p:nvPr>
        </p:nvSpPr>
        <p:spPr/>
        <p:txBody>
          <a:bodyPr/>
          <a:lstStyle/>
          <a:p>
            <a:pPr>
              <a:defRPr/>
            </a:pPr>
            <a:fld id="{84221A72-FA86-4625-92BC-19F31E834B2A}" type="datetime1">
              <a:rPr lang="en-US" smtClean="0"/>
              <a:t>9/25/2025</a:t>
            </a:fld>
            <a:endParaRPr lang="en-US" dirty="0"/>
          </a:p>
        </p:txBody>
      </p:sp>
      <p:sp>
        <p:nvSpPr>
          <p:cNvPr id="6" name="Footer Placeholder 5"/>
          <p:cNvSpPr>
            <a:spLocks noGrp="1"/>
          </p:cNvSpPr>
          <p:nvPr>
            <p:ph type="ftr" sz="quarter" idx="4"/>
          </p:nvPr>
        </p:nvSpPr>
        <p:spPr/>
        <p:txBody>
          <a:bodyPr/>
          <a:lstStyle/>
          <a:p>
            <a:pPr>
              <a:defRPr/>
            </a:pPr>
            <a:endParaRPr lang="en-US" dirty="0"/>
          </a:p>
        </p:txBody>
      </p:sp>
      <p:sp>
        <p:nvSpPr>
          <p:cNvPr id="7" name="Slide Number Placeholder 6"/>
          <p:cNvSpPr>
            <a:spLocks noGrp="1"/>
          </p:cNvSpPr>
          <p:nvPr>
            <p:ph type="sldNum" sz="quarter" idx="5"/>
          </p:nvPr>
        </p:nvSpPr>
        <p:spPr/>
        <p:txBody>
          <a:bodyPr/>
          <a:lstStyle/>
          <a:p>
            <a:pPr>
              <a:defRPr/>
            </a:pPr>
            <a:fld id="{B6C48795-AC60-431B-8F42-1C618373750D}" type="slidenum">
              <a:rPr lang="en-US" smtClean="0"/>
              <a:pPr>
                <a:defRPr/>
              </a:pPr>
              <a:t>9</a:t>
            </a:fld>
            <a:endParaRPr lang="en-US" dirty="0"/>
          </a:p>
        </p:txBody>
      </p:sp>
    </p:spTree>
    <p:extLst>
      <p:ext uri="{BB962C8B-B14F-4D97-AF65-F5344CB8AC3E}">
        <p14:creationId xmlns:p14="http://schemas.microsoft.com/office/powerpoint/2010/main" val="36392414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7415E-F72A-2DA2-C218-FBE8B9B6D1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B496AF-2893-28CD-9AF5-53379B5656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45082D-2492-D2D0-E57C-BB6245E6D9AA}"/>
              </a:ext>
            </a:extLst>
          </p:cNvPr>
          <p:cNvSpPr>
            <a:spLocks noGrp="1"/>
          </p:cNvSpPr>
          <p:nvPr>
            <p:ph type="body" idx="1"/>
          </p:nvPr>
        </p:nvSpPr>
        <p:spPr/>
        <p:txBody>
          <a:bodyPr/>
          <a:lstStyle/>
          <a:p>
            <a:endParaRPr lang="en-US" dirty="0"/>
          </a:p>
          <a:p>
            <a:r>
              <a:rPr lang="en-US" dirty="0"/>
              <a:t>For example: the employee goes out on leave with pay on January 1st, on January 30</a:t>
            </a:r>
            <a:r>
              <a:rPr lang="en-US" baseline="30000" dirty="0"/>
              <a:t>th</a:t>
            </a:r>
            <a:r>
              <a:rPr lang="en-US" dirty="0"/>
              <a:t>, they have only 4 hours of leave available, and on January 31</a:t>
            </a:r>
            <a:r>
              <a:rPr lang="en-US" baseline="30000" dirty="0"/>
              <a:t>st</a:t>
            </a:r>
            <a:r>
              <a:rPr lang="en-US" dirty="0"/>
              <a:t> they go on leave without pay. </a:t>
            </a:r>
          </a:p>
          <a:p>
            <a:endParaRPr lang="en-US" dirty="0"/>
          </a:p>
          <a:p>
            <a:pPr marL="228600" indent="-228600">
              <a:buFont typeface="+mj-lt"/>
              <a:buAutoNum type="arabicPeriod"/>
            </a:pPr>
            <a:r>
              <a:rPr lang="en-US" dirty="0"/>
              <a:t>The first PAR needed is a leave with pay dated January 1</a:t>
            </a:r>
            <a:r>
              <a:rPr lang="en-US" baseline="30000" dirty="0"/>
              <a:t>st</a:t>
            </a:r>
            <a:r>
              <a:rPr lang="en-US" dirty="0"/>
              <a:t>.  This will start the required 30 days count 	</a:t>
            </a:r>
          </a:p>
          <a:p>
            <a:pPr marL="228600" indent="-228600">
              <a:buFont typeface="+mj-lt"/>
              <a:buAutoNum type="arabicPeriod"/>
            </a:pPr>
            <a:r>
              <a:rPr lang="en-US" dirty="0"/>
              <a:t>The second PAR is unpaid hours for 4 hours on January 30</a:t>
            </a:r>
            <a:r>
              <a:rPr lang="en-US" baseline="30000" dirty="0"/>
              <a:t>th</a:t>
            </a:r>
            <a:r>
              <a:rPr lang="en-US" dirty="0"/>
              <a:t>.  This correctly reduces their pay for the month.	</a:t>
            </a:r>
          </a:p>
          <a:p>
            <a:pPr marL="228600" indent="-228600">
              <a:buFont typeface="+mj-lt"/>
              <a:buAutoNum type="arabicPeriod"/>
            </a:pPr>
            <a:r>
              <a:rPr lang="en-US" dirty="0"/>
              <a:t>The third PAR is leave without pay dated January 31</a:t>
            </a:r>
            <a:r>
              <a:rPr lang="en-US" baseline="30000" dirty="0"/>
              <a:t>st</a:t>
            </a:r>
            <a:r>
              <a:rPr lang="en-US" dirty="0"/>
              <a:t>. This will indicate to People First that the employee has used all available leave and will start they benefit payments.  </a:t>
            </a:r>
          </a:p>
          <a:p>
            <a:pPr marL="228600" indent="-228600">
              <a:buFont typeface="+mj-lt"/>
              <a:buAutoNum type="arabicPeriod"/>
            </a:pPr>
            <a:r>
              <a:rPr lang="en-US" dirty="0"/>
              <a:t>The last PAR is a return form leave, to return the employee to active status or a termination PAR if they are not returning to work dated the day they return or terminate.  This will indicate to People First that the employee is no longer eligible for the benefit and will terminate payments.   </a:t>
            </a:r>
          </a:p>
        </p:txBody>
      </p:sp>
      <p:sp>
        <p:nvSpPr>
          <p:cNvPr id="4" name="Header Placeholder 3">
            <a:extLst>
              <a:ext uri="{FF2B5EF4-FFF2-40B4-BE49-F238E27FC236}">
                <a16:creationId xmlns:a16="http://schemas.microsoft.com/office/drawing/2014/main" id="{A6ACFE76-8C76-9996-7387-D5132262E485}"/>
              </a:ext>
            </a:extLst>
          </p:cNvPr>
          <p:cNvSpPr>
            <a:spLocks noGrp="1"/>
          </p:cNvSpPr>
          <p:nvPr>
            <p:ph type="hdr" sz="quarter"/>
          </p:nvPr>
        </p:nvSpPr>
        <p:spPr/>
        <p:txBody>
          <a:bodyPr/>
          <a:lstStyle/>
          <a:p>
            <a:pPr>
              <a:defRPr/>
            </a:pPr>
            <a:r>
              <a:rPr lang="en-US"/>
              <a:t>Justice Administrative Commission, Financial Statement Workshop</a:t>
            </a:r>
            <a:endParaRPr lang="en-US" dirty="0"/>
          </a:p>
        </p:txBody>
      </p:sp>
      <p:sp>
        <p:nvSpPr>
          <p:cNvPr id="5" name="Date Placeholder 4">
            <a:extLst>
              <a:ext uri="{FF2B5EF4-FFF2-40B4-BE49-F238E27FC236}">
                <a16:creationId xmlns:a16="http://schemas.microsoft.com/office/drawing/2014/main" id="{804B1E85-5B88-16D9-07CB-763455F96535}"/>
              </a:ext>
            </a:extLst>
          </p:cNvPr>
          <p:cNvSpPr>
            <a:spLocks noGrp="1"/>
          </p:cNvSpPr>
          <p:nvPr>
            <p:ph type="dt" idx="1"/>
          </p:nvPr>
        </p:nvSpPr>
        <p:spPr/>
        <p:txBody>
          <a:bodyPr/>
          <a:lstStyle/>
          <a:p>
            <a:pPr>
              <a:defRPr/>
            </a:pPr>
            <a:fld id="{84221A72-FA86-4625-92BC-19F31E834B2A}" type="datetime1">
              <a:rPr lang="en-US" smtClean="0"/>
              <a:t>9/25/2025</a:t>
            </a:fld>
            <a:endParaRPr lang="en-US" dirty="0"/>
          </a:p>
        </p:txBody>
      </p:sp>
      <p:sp>
        <p:nvSpPr>
          <p:cNvPr id="6" name="Footer Placeholder 5">
            <a:extLst>
              <a:ext uri="{FF2B5EF4-FFF2-40B4-BE49-F238E27FC236}">
                <a16:creationId xmlns:a16="http://schemas.microsoft.com/office/drawing/2014/main" id="{ADCA914C-225A-9265-3B7A-B9E196D0C6AA}"/>
              </a:ext>
            </a:extLst>
          </p:cNvPr>
          <p:cNvSpPr>
            <a:spLocks noGrp="1"/>
          </p:cNvSpPr>
          <p:nvPr>
            <p:ph type="ftr" sz="quarter" idx="4"/>
          </p:nvPr>
        </p:nvSpPr>
        <p:spPr/>
        <p:txBody>
          <a:bodyPr/>
          <a:lstStyle/>
          <a:p>
            <a:pPr>
              <a:defRPr/>
            </a:pPr>
            <a:endParaRPr lang="en-US" dirty="0"/>
          </a:p>
        </p:txBody>
      </p:sp>
      <p:sp>
        <p:nvSpPr>
          <p:cNvPr id="7" name="Slide Number Placeholder 6">
            <a:extLst>
              <a:ext uri="{FF2B5EF4-FFF2-40B4-BE49-F238E27FC236}">
                <a16:creationId xmlns:a16="http://schemas.microsoft.com/office/drawing/2014/main" id="{F59BA8F8-BBD8-BD1B-6678-BBC92E7AB367}"/>
              </a:ext>
            </a:extLst>
          </p:cNvPr>
          <p:cNvSpPr>
            <a:spLocks noGrp="1"/>
          </p:cNvSpPr>
          <p:nvPr>
            <p:ph type="sldNum" sz="quarter" idx="5"/>
          </p:nvPr>
        </p:nvSpPr>
        <p:spPr/>
        <p:txBody>
          <a:bodyPr/>
          <a:lstStyle/>
          <a:p>
            <a:pPr>
              <a:defRPr/>
            </a:pPr>
            <a:fld id="{B6C48795-AC60-431B-8F42-1C618373750D}" type="slidenum">
              <a:rPr lang="en-US" smtClean="0"/>
              <a:pPr>
                <a:defRPr/>
              </a:pPr>
              <a:t>10</a:t>
            </a:fld>
            <a:endParaRPr lang="en-US" dirty="0"/>
          </a:p>
        </p:txBody>
      </p:sp>
    </p:spTree>
    <p:extLst>
      <p:ext uri="{BB962C8B-B14F-4D97-AF65-F5344CB8AC3E}">
        <p14:creationId xmlns:p14="http://schemas.microsoft.com/office/powerpoint/2010/main" val="25309092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Subtitle 2"/>
          <p:cNvSpPr>
            <a:spLocks noGrp="1"/>
          </p:cNvSpPr>
          <p:nvPr>
            <p:ph type="subTitle" idx="1"/>
          </p:nvPr>
        </p:nvSpPr>
        <p:spPr>
          <a:xfrm>
            <a:off x="1371600" y="3962400"/>
            <a:ext cx="64008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9" name="Title 1"/>
          <p:cNvSpPr>
            <a:spLocks noGrp="1"/>
          </p:cNvSpPr>
          <p:nvPr>
            <p:ph type="ctrTitle"/>
          </p:nvPr>
        </p:nvSpPr>
        <p:spPr>
          <a:xfrm>
            <a:off x="685800" y="2057401"/>
            <a:ext cx="7772400" cy="1543050"/>
          </a:xfrm>
        </p:spPr>
        <p:txBody>
          <a:bodyPr/>
          <a:lstStyle>
            <a:lvl1pPr algn="l">
              <a:defRPr b="1"/>
            </a:lvl1pPr>
          </a:lstStyle>
          <a:p>
            <a:r>
              <a:rPr lang="en-US" dirty="0"/>
              <a:t>Click to edit Master title style</a:t>
            </a:r>
          </a:p>
        </p:txBody>
      </p:sp>
      <p:sp>
        <p:nvSpPr>
          <p:cNvPr id="5" name="Date Placeholder 3"/>
          <p:cNvSpPr>
            <a:spLocks noGrp="1"/>
          </p:cNvSpPr>
          <p:nvPr>
            <p:ph type="dt" sz="half" idx="10"/>
          </p:nvPr>
        </p:nvSpPr>
        <p:spPr/>
        <p:txBody>
          <a:bodyPr/>
          <a:lstStyle>
            <a:lvl1pPr>
              <a:defRPr/>
            </a:lvl1pPr>
          </a:lstStyle>
          <a:p>
            <a:pPr>
              <a:defRPr/>
            </a:pPr>
            <a:fld id="{D4FF8E26-9340-45BB-B7C2-FE926E2A712F}" type="datetime1">
              <a:rPr lang="en-US" smtClean="0"/>
              <a:t>9/25/2025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352ACEE-7E97-4F21-8F24-CFC981CB5A8A}" type="slidenum">
              <a:rPr lang="en-US" altLang="en-US"/>
              <a:pPr>
                <a:defRPr/>
              </a:pPr>
              <a:t>‹#›</a:t>
            </a:fld>
            <a:endParaRPr lang="en-US" altLang="en-US" dirty="0"/>
          </a:p>
        </p:txBody>
      </p:sp>
      <p:pic>
        <p:nvPicPr>
          <p:cNvPr id="73729" name="Picture 1"/>
          <p:cNvPicPr>
            <a:picLocks noChangeAspect="1" noChangeArrowheads="1"/>
          </p:cNvPicPr>
          <p:nvPr userDrawn="1"/>
        </p:nvPicPr>
        <p:blipFill>
          <a:blip r:embed="rId2" cstate="print"/>
          <a:srcRect/>
          <a:stretch>
            <a:fillRect/>
          </a:stretch>
        </p:blipFill>
        <p:spPr bwMode="auto">
          <a:xfrm>
            <a:off x="0" y="0"/>
            <a:ext cx="9144000" cy="1066800"/>
          </a:xfrm>
          <a:prstGeom prst="rect">
            <a:avLst/>
          </a:prstGeom>
          <a:noFill/>
          <a:ln w="9525">
            <a:noFill/>
            <a:miter lim="800000"/>
            <a:headEnd/>
            <a:tailEnd/>
          </a:ln>
        </p:spPr>
      </p:pic>
    </p:spTree>
  </p:cSld>
  <p:clrMapOvr>
    <a:masterClrMapping/>
  </p:clrMapOvr>
  <p:transition>
    <p:wipe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143000"/>
          </a:xfrm>
        </p:spPr>
        <p:txBody>
          <a:bodyPr/>
          <a:lstStyle/>
          <a:p>
            <a:r>
              <a:rPr lang="en-US"/>
              <a:t>Click to edit Master title style</a:t>
            </a:r>
          </a:p>
        </p:txBody>
      </p:sp>
      <p:sp>
        <p:nvSpPr>
          <p:cNvPr id="3" name="Vertical Text Placeholder 2"/>
          <p:cNvSpPr>
            <a:spLocks noGrp="1"/>
          </p:cNvSpPr>
          <p:nvPr>
            <p:ph type="body" orient="vert" idx="1"/>
          </p:nvPr>
        </p:nvSpPr>
        <p:spPr>
          <a:xfrm>
            <a:off x="914400" y="1600200"/>
            <a:ext cx="7772400" cy="4525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56E75CC-4531-4594-832A-34910A7BE0B7}" type="datetime1">
              <a:rPr lang="en-US" smtClean="0"/>
              <a:t>9/25/2025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E261C9F-1221-4135-A2F7-1195FCC531B8}" type="slidenum">
              <a:rPr lang="en-US" altLang="en-US"/>
              <a:pPr>
                <a:defRPr/>
              </a:pPr>
              <a:t>‹#›</a:t>
            </a:fld>
            <a:endParaRPr lang="en-US" altLang="en-US" dirty="0"/>
          </a:p>
        </p:txBody>
      </p:sp>
    </p:spTree>
  </p:cSld>
  <p:clrMapOvr>
    <a:masterClrMapping/>
  </p:clrMapOvr>
  <p:transition>
    <p:wipe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4C2B80F-0A68-481E-8B43-B6187A80922D}" type="datetime1">
              <a:rPr lang="en-US" smtClean="0"/>
              <a:t>9/25/2025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A61A8D5-A1AF-47AE-8CE4-0341CC8B561E}" type="slidenum">
              <a:rPr lang="en-US" altLang="en-US"/>
              <a:pPr>
                <a:defRPr/>
              </a:pPr>
              <a:t>‹#›</a:t>
            </a:fld>
            <a:endParaRPr lang="en-US" altLang="en-US" dirty="0"/>
          </a:p>
        </p:txBody>
      </p:sp>
    </p:spTree>
  </p:cSld>
  <p:clrMapOvr>
    <a:masterClrMapping/>
  </p:clrMapOvr>
  <p:transition>
    <p:wipe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pPr>
              <a:defRPr/>
            </a:pPr>
            <a:fld id="{00E16E1A-1945-4B63-A045-2C7CE7F0A2B8}" type="slidenum">
              <a:rPr lang="en-US" altLang="en-US"/>
              <a:pPr>
                <a:defRPr/>
              </a:pPr>
              <a:t>‹#›</a:t>
            </a:fld>
            <a:endParaRPr lang="en-US" altLang="en-US" dirty="0"/>
          </a:p>
        </p:txBody>
      </p:sp>
    </p:spTree>
  </p:cSld>
  <p:clrMapOvr>
    <a:masterClrMapping/>
  </p:clrMapOvr>
  <p:transition>
    <p:wipe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696200" cy="1143000"/>
          </a:xfrm>
        </p:spPr>
        <p:txBody>
          <a:bodyPr/>
          <a:lstStyle/>
          <a:p>
            <a:r>
              <a:rPr lang="en-US"/>
              <a:t>Click to edit Master title style</a:t>
            </a:r>
          </a:p>
        </p:txBody>
      </p:sp>
      <p:sp>
        <p:nvSpPr>
          <p:cNvPr id="3" name="Content Placeholder 2"/>
          <p:cNvSpPr>
            <a:spLocks noGrp="1"/>
          </p:cNvSpPr>
          <p:nvPr>
            <p:ph idx="1"/>
          </p:nvPr>
        </p:nvSpPr>
        <p:spPr>
          <a:xfrm>
            <a:off x="990600" y="1600200"/>
            <a:ext cx="76962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990600" y="6356350"/>
            <a:ext cx="1600200" cy="365125"/>
          </a:xfrm>
        </p:spPr>
        <p:txBody>
          <a:bodyPr/>
          <a:lstStyle>
            <a:lvl1pPr>
              <a:defRPr/>
            </a:lvl1pPr>
          </a:lstStyle>
          <a:p>
            <a:pPr>
              <a:defRPr/>
            </a:pPr>
            <a:fld id="{D946BD85-5E7D-42BF-880C-C1AFA5D57065}" type="datetime1">
              <a:rPr lang="en-US" smtClean="0"/>
              <a:t>9/25/2025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CBBFAA4-D5D3-4066-B1AC-9A61A6EFFDB7}" type="slidenum">
              <a:rPr lang="en-US" altLang="en-US"/>
              <a:pPr>
                <a:defRPr/>
              </a:pPr>
              <a:t>‹#›</a:t>
            </a:fld>
            <a:endParaRPr lang="en-US" altLang="en-US" dirty="0"/>
          </a:p>
        </p:txBody>
      </p:sp>
    </p:spTree>
  </p:cSld>
  <p:clrMapOvr>
    <a:masterClrMapping/>
  </p:clrMapOvr>
  <p:transition>
    <p:wipe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D12255E5-E31F-4EDA-971F-EFDAB00913F3}" type="datetime1">
              <a:rPr lang="en-US" smtClean="0"/>
              <a:t>9/25/2025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C51FEF2-BD74-4450-91B9-03242599CA7C}" type="slidenum">
              <a:rPr lang="en-US" altLang="en-US"/>
              <a:pPr>
                <a:defRPr/>
              </a:pPr>
              <a:t>‹#›</a:t>
            </a:fld>
            <a:endParaRPr lang="en-US" altLang="en-US" dirty="0"/>
          </a:p>
        </p:txBody>
      </p:sp>
    </p:spTree>
  </p:cSld>
  <p:clrMapOvr>
    <a:masterClrMapping/>
  </p:clrMapOvr>
  <p:transition>
    <p:wipe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399" cy="1143000"/>
          </a:xfrm>
        </p:spPr>
        <p:txBody>
          <a:bodyPr/>
          <a:lstStyle/>
          <a:p>
            <a:r>
              <a:rPr lang="en-US"/>
              <a:t>Click to edit Master title style</a:t>
            </a:r>
          </a:p>
        </p:txBody>
      </p:sp>
      <p:sp>
        <p:nvSpPr>
          <p:cNvPr id="3" name="Content Placeholder 2"/>
          <p:cNvSpPr>
            <a:spLocks noGrp="1"/>
          </p:cNvSpPr>
          <p:nvPr>
            <p:ph sz="half" idx="1"/>
          </p:nvPr>
        </p:nvSpPr>
        <p:spPr>
          <a:xfrm>
            <a:off x="914400" y="16002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76800" y="16002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8D4EEB86-32FE-4525-895D-E77FA6E10FC4}" type="datetime1">
              <a:rPr lang="en-US" smtClean="0"/>
              <a:t>9/25/2025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B63A815-B2A7-4381-9F06-9F1E32103DE6}" type="slidenum">
              <a:rPr lang="en-US" altLang="en-US"/>
              <a:pPr>
                <a:defRPr/>
              </a:pPr>
              <a:t>‹#›</a:t>
            </a:fld>
            <a:endParaRPr lang="en-US" altLang="en-US" dirty="0"/>
          </a:p>
        </p:txBody>
      </p:sp>
    </p:spTree>
  </p:cSld>
  <p:clrMapOvr>
    <a:masterClrMapping/>
  </p:clrMapOvr>
  <p:transition>
    <p:wipe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399"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535113"/>
            <a:ext cx="38100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4400" y="2174875"/>
            <a:ext cx="38100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76800" y="1535113"/>
            <a:ext cx="38100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76800" y="2174875"/>
            <a:ext cx="38100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97E31E54-7FE3-4B30-86F9-6393D2A0D10C}" type="datetime1">
              <a:rPr lang="en-US" smtClean="0"/>
              <a:t>9/25/2025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697B9EBC-FE6F-4D7F-92E8-DCD6FD5D13B0}" type="slidenum">
              <a:rPr lang="en-US" altLang="en-US"/>
              <a:pPr>
                <a:defRPr/>
              </a:pPr>
              <a:t>‹#›</a:t>
            </a:fld>
            <a:endParaRPr lang="en-US" altLang="en-US" dirty="0"/>
          </a:p>
        </p:txBody>
      </p:sp>
    </p:spTree>
  </p:cSld>
  <p:clrMapOvr>
    <a:masterClrMapping/>
  </p:clrMapOvr>
  <p:transition>
    <p:wipe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A44DE00-CAC5-49F2-9FEB-81E555B9673A}" type="datetime1">
              <a:rPr lang="en-US" smtClean="0"/>
              <a:t>9/25/2025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C12B7BB0-53FD-474C-A790-4947B94CEC6A}" type="slidenum">
              <a:rPr lang="en-US" altLang="en-US"/>
              <a:pPr>
                <a:defRPr/>
              </a:pPr>
              <a:t>‹#›</a:t>
            </a:fld>
            <a:endParaRPr lang="en-US" altLang="en-US" dirty="0"/>
          </a:p>
        </p:txBody>
      </p:sp>
    </p:spTree>
  </p:cSld>
  <p:clrMapOvr>
    <a:masterClrMapping/>
  </p:clrMapOvr>
  <p:transition>
    <p:wipe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E3617E3-72A8-482B-9C7C-4E202588E698}" type="datetime1">
              <a:rPr lang="en-US" smtClean="0"/>
              <a:t>9/25/2025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CDAB051F-3991-4C95-834D-1192CA8CC853}" type="slidenum">
              <a:rPr lang="en-US" altLang="en-US"/>
              <a:pPr>
                <a:defRPr/>
              </a:pPr>
              <a:t>‹#›</a:t>
            </a:fld>
            <a:endParaRPr lang="en-US" altLang="en-US" dirty="0"/>
          </a:p>
        </p:txBody>
      </p:sp>
    </p:spTree>
  </p:cSld>
  <p:clrMapOvr>
    <a:masterClrMapping/>
  </p:clrMapOvr>
  <p:transition>
    <p:wipe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25511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914400" y="1435100"/>
            <a:ext cx="25511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022233F-8BE3-4DD0-B150-C22ED955829D}" type="datetime1">
              <a:rPr lang="en-US" smtClean="0"/>
              <a:t>9/25/2025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1D29E2B7-2377-4084-A8B0-1CCCDDF1684F}" type="slidenum">
              <a:rPr lang="en-US" altLang="en-US"/>
              <a:pPr>
                <a:defRPr/>
              </a:pPr>
              <a:t>‹#›</a:t>
            </a:fld>
            <a:endParaRPr lang="en-US" altLang="en-US" dirty="0"/>
          </a:p>
        </p:txBody>
      </p:sp>
    </p:spTree>
  </p:cSld>
  <p:clrMapOvr>
    <a:masterClrMapping/>
  </p:clrMapOvr>
  <p:transition>
    <p:wipe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8672B9A-ADE8-4BEA-A188-254931E46776}" type="datetime1">
              <a:rPr lang="en-US" smtClean="0"/>
              <a:t>9/25/2025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20C3994-D973-4FFF-87A6-6CE3A82E43AF}" type="slidenum">
              <a:rPr lang="en-US" altLang="en-US"/>
              <a:pPr>
                <a:defRPr/>
              </a:pPr>
              <a:t>‹#›</a:t>
            </a:fld>
            <a:endParaRPr lang="en-US" altLang="en-US" dirty="0"/>
          </a:p>
        </p:txBody>
      </p:sp>
    </p:spTree>
  </p:cSld>
  <p:clrMapOvr>
    <a:masterClrMapping/>
  </p:clrMapOvr>
  <p:transition>
    <p:wipe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102" name="Line 6"/>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dirty="0">
              <a:cs typeface="Arial" charset="0"/>
            </a:endParaRPr>
          </a:p>
        </p:txBody>
      </p:sp>
      <p:pic>
        <p:nvPicPr>
          <p:cNvPr id="2051" name="Picture 10" descr="scale.jpg"/>
          <p:cNvPicPr>
            <a:picLocks noChangeAspect="1"/>
          </p:cNvPicPr>
          <p:nvPr/>
        </p:nvPicPr>
        <p:blipFill>
          <a:blip r:embed="rId14" cstate="print"/>
          <a:srcRect/>
          <a:stretch>
            <a:fillRect/>
          </a:stretch>
        </p:blipFill>
        <p:spPr bwMode="auto">
          <a:xfrm>
            <a:off x="5562600" y="0"/>
            <a:ext cx="3581400" cy="3189288"/>
          </a:xfrm>
          <a:prstGeom prst="rect">
            <a:avLst/>
          </a:prstGeom>
          <a:noFill/>
          <a:ln w="9525">
            <a:noFill/>
            <a:miter lim="800000"/>
            <a:headEnd/>
            <a:tailEnd/>
          </a:ln>
        </p:spPr>
      </p:pic>
      <p:sp>
        <p:nvSpPr>
          <p:cNvPr id="8" name="Rectangle 7"/>
          <p:cNvSpPr/>
          <p:nvPr/>
        </p:nvSpPr>
        <p:spPr>
          <a:xfrm>
            <a:off x="855663" y="1406525"/>
            <a:ext cx="7848600" cy="19050"/>
          </a:xfrm>
          <a:prstGeom prst="rect">
            <a:avLst/>
          </a:prstGeom>
          <a:solidFill>
            <a:srgbClr val="002060"/>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53" name="Title Placeholder 1"/>
          <p:cNvSpPr>
            <a:spLocks noGrp="1"/>
          </p:cNvSpPr>
          <p:nvPr>
            <p:ph type="title"/>
          </p:nvPr>
        </p:nvSpPr>
        <p:spPr bwMode="auto">
          <a:xfrm>
            <a:off x="914400" y="274638"/>
            <a:ext cx="7772400" cy="10969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4" name="Text Placeholder 2"/>
          <p:cNvSpPr>
            <a:spLocks noGrp="1"/>
          </p:cNvSpPr>
          <p:nvPr>
            <p:ph type="body" idx="1"/>
          </p:nvPr>
        </p:nvSpPr>
        <p:spPr bwMode="auto">
          <a:xfrm>
            <a:off x="914400" y="1600200"/>
            <a:ext cx="7772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914400" y="6356350"/>
            <a:ext cx="16764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1F58CA5-FA57-47EF-9D46-16AA570B149B}" type="datetime1">
              <a:rPr lang="en-US" smtClean="0"/>
              <a:t>9/25/2025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1DBD013-788C-4771-BB20-D0F2BA027B00}" type="slidenum">
              <a:rPr lang="en-US" altLang="en-US"/>
              <a:pPr>
                <a:defRPr/>
              </a:pPr>
              <a:t>‹#›</a:t>
            </a:fld>
            <a:endParaRPr lang="en-US" altLang="en-US" dirty="0"/>
          </a:p>
        </p:txBody>
      </p:sp>
      <p:pic>
        <p:nvPicPr>
          <p:cNvPr id="2058" name="Picture 11" descr="presentation-sidebar.jpg"/>
          <p:cNvPicPr>
            <a:picLocks noChangeAspect="1"/>
          </p:cNvPicPr>
          <p:nvPr/>
        </p:nvPicPr>
        <p:blipFill>
          <a:blip r:embed="rId15" cstate="print"/>
          <a:srcRect/>
          <a:stretch>
            <a:fillRect/>
          </a:stretch>
        </p:blipFill>
        <p:spPr bwMode="auto">
          <a:xfrm>
            <a:off x="0" y="0"/>
            <a:ext cx="879475" cy="6858000"/>
          </a:xfrm>
          <a:prstGeom prst="rect">
            <a:avLst/>
          </a:prstGeom>
          <a:noFill/>
          <a:ln w="9525">
            <a:noFill/>
            <a:miter lim="800000"/>
            <a:headEnd/>
            <a:tailEnd/>
          </a:ln>
        </p:spPr>
      </p:pic>
      <p:sp>
        <p:nvSpPr>
          <p:cNvPr id="13" name="Rectangle 12"/>
          <p:cNvSpPr/>
          <p:nvPr/>
        </p:nvSpPr>
        <p:spPr>
          <a:xfrm>
            <a:off x="914400" y="228600"/>
            <a:ext cx="7848600" cy="46038"/>
          </a:xfrm>
          <a:prstGeom prst="rect">
            <a:avLst/>
          </a:prstGeom>
          <a:solidFill>
            <a:srgbClr val="002060"/>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Rectangle 13"/>
          <p:cNvSpPr/>
          <p:nvPr/>
        </p:nvSpPr>
        <p:spPr>
          <a:xfrm rot="5400000">
            <a:off x="632619" y="521494"/>
            <a:ext cx="609600" cy="46038"/>
          </a:xfrm>
          <a:prstGeom prst="rect">
            <a:avLst/>
          </a:prstGeom>
          <a:solidFill>
            <a:srgbClr val="002060"/>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Rectangle 14"/>
          <p:cNvSpPr/>
          <p:nvPr/>
        </p:nvSpPr>
        <p:spPr>
          <a:xfrm rot="5400000">
            <a:off x="8393907" y="1113631"/>
            <a:ext cx="609600" cy="17463"/>
          </a:xfrm>
          <a:prstGeom prst="rect">
            <a:avLst/>
          </a:prstGeom>
          <a:solidFill>
            <a:srgbClr val="002060"/>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Tree>
  </p:cSld>
  <p:clrMap bg1="lt1" tx1="dk1" bg2="lt2" tx2="dk2" accent1="accent1" accent2="accent2" accent3="accent3" accent4="accent4" accent5="accent5" accent6="accent6" hlink="hlink" folHlink="folHlink"/>
  <p:sldLayoutIdLst>
    <p:sldLayoutId id="2147486295" r:id="rId1"/>
    <p:sldLayoutId id="2147486296" r:id="rId2"/>
    <p:sldLayoutId id="2147486275" r:id="rId3"/>
    <p:sldLayoutId id="2147486276" r:id="rId4"/>
    <p:sldLayoutId id="2147486277" r:id="rId5"/>
    <p:sldLayoutId id="2147486278" r:id="rId6"/>
    <p:sldLayoutId id="2147486279" r:id="rId7"/>
    <p:sldLayoutId id="2147486280" r:id="rId8"/>
    <p:sldLayoutId id="2147486281" r:id="rId9"/>
    <p:sldLayoutId id="2147486282" r:id="rId10"/>
    <p:sldLayoutId id="2147486283" r:id="rId11"/>
    <p:sldLayoutId id="2147486301" r:id="rId12"/>
  </p:sldLayoutIdLst>
  <p:transition>
    <p:wipe dir="u"/>
  </p:transition>
  <p:hf hdr="0" ftr="0" dt="0"/>
  <p:txStyles>
    <p:titleStyle>
      <a:lvl1pPr algn="l" rtl="0" eaLnBrk="0" fontAlgn="base" hangingPunct="0">
        <a:spcBef>
          <a:spcPct val="0"/>
        </a:spcBef>
        <a:spcAft>
          <a:spcPct val="0"/>
        </a:spcAft>
        <a:defRPr sz="4400" b="1" kern="1200">
          <a:solidFill>
            <a:schemeClr val="tx1"/>
          </a:solidFill>
          <a:latin typeface="+mj-lt"/>
          <a:ea typeface="+mj-ea"/>
          <a:cs typeface="+mj-cs"/>
        </a:defRPr>
      </a:lvl1pPr>
      <a:lvl2pPr algn="l" rtl="0" eaLnBrk="0" fontAlgn="base" hangingPunct="0">
        <a:spcBef>
          <a:spcPct val="0"/>
        </a:spcBef>
        <a:spcAft>
          <a:spcPct val="0"/>
        </a:spcAft>
        <a:defRPr sz="4400" b="1">
          <a:solidFill>
            <a:schemeClr val="tx1"/>
          </a:solidFill>
          <a:latin typeface="Calibri" pitchFamily="34" charset="0"/>
        </a:defRPr>
      </a:lvl2pPr>
      <a:lvl3pPr algn="l" rtl="0" eaLnBrk="0" fontAlgn="base" hangingPunct="0">
        <a:spcBef>
          <a:spcPct val="0"/>
        </a:spcBef>
        <a:spcAft>
          <a:spcPct val="0"/>
        </a:spcAft>
        <a:defRPr sz="4400" b="1">
          <a:solidFill>
            <a:schemeClr val="tx1"/>
          </a:solidFill>
          <a:latin typeface="Calibri" pitchFamily="34" charset="0"/>
        </a:defRPr>
      </a:lvl3pPr>
      <a:lvl4pPr algn="l" rtl="0" eaLnBrk="0" fontAlgn="base" hangingPunct="0">
        <a:spcBef>
          <a:spcPct val="0"/>
        </a:spcBef>
        <a:spcAft>
          <a:spcPct val="0"/>
        </a:spcAft>
        <a:defRPr sz="4400" b="1">
          <a:solidFill>
            <a:schemeClr val="tx1"/>
          </a:solidFill>
          <a:latin typeface="Calibri" pitchFamily="34" charset="0"/>
        </a:defRPr>
      </a:lvl4pPr>
      <a:lvl5pPr algn="l" rtl="0" eaLnBrk="0" fontAlgn="base" hangingPunct="0">
        <a:spcBef>
          <a:spcPct val="0"/>
        </a:spcBef>
        <a:spcAft>
          <a:spcPct val="0"/>
        </a:spcAft>
        <a:defRPr sz="4400" b="1">
          <a:solidFill>
            <a:schemeClr val="tx1"/>
          </a:solidFill>
          <a:latin typeface="Calibri" pitchFamily="34" charset="0"/>
        </a:defRPr>
      </a:lvl5pPr>
      <a:lvl6pPr marL="457200" algn="l" rtl="0" eaLnBrk="1" fontAlgn="base" hangingPunct="1">
        <a:spcBef>
          <a:spcPct val="0"/>
        </a:spcBef>
        <a:spcAft>
          <a:spcPct val="0"/>
        </a:spcAft>
        <a:defRPr sz="4400" b="1">
          <a:solidFill>
            <a:schemeClr val="tx1"/>
          </a:solidFill>
          <a:latin typeface="Calibri" pitchFamily="34" charset="0"/>
        </a:defRPr>
      </a:lvl6pPr>
      <a:lvl7pPr marL="914400" algn="l" rtl="0" eaLnBrk="1" fontAlgn="base" hangingPunct="1">
        <a:spcBef>
          <a:spcPct val="0"/>
        </a:spcBef>
        <a:spcAft>
          <a:spcPct val="0"/>
        </a:spcAft>
        <a:defRPr sz="4400" b="1">
          <a:solidFill>
            <a:schemeClr val="tx1"/>
          </a:solidFill>
          <a:latin typeface="Calibri" pitchFamily="34" charset="0"/>
        </a:defRPr>
      </a:lvl7pPr>
      <a:lvl8pPr marL="1371600" algn="l" rtl="0" eaLnBrk="1" fontAlgn="base" hangingPunct="1">
        <a:spcBef>
          <a:spcPct val="0"/>
        </a:spcBef>
        <a:spcAft>
          <a:spcPct val="0"/>
        </a:spcAft>
        <a:defRPr sz="4400" b="1">
          <a:solidFill>
            <a:schemeClr val="tx1"/>
          </a:solidFill>
          <a:latin typeface="Calibri" pitchFamily="34" charset="0"/>
        </a:defRPr>
      </a:lvl8pPr>
      <a:lvl9pPr marL="1828800" algn="l" rtl="0" eaLnBrk="1" fontAlgn="base" hangingPunct="1">
        <a:spcBef>
          <a:spcPct val="0"/>
        </a:spcBef>
        <a:spcAft>
          <a:spcPct val="0"/>
        </a:spcAft>
        <a:defRPr sz="4400" b="1">
          <a:solidFill>
            <a:schemeClr val="tx1"/>
          </a:solidFill>
          <a:latin typeface="Calibri" pitchFamily="34" charset="0"/>
        </a:defRPr>
      </a:lvl9pPr>
    </p:titleStyle>
    <p:bodyStyle>
      <a:lvl1pPr marL="342900" indent="-342900" algn="l" rtl="0" eaLnBrk="0" fontAlgn="base" hangingPunct="0">
        <a:spcBef>
          <a:spcPct val="20000"/>
        </a:spcBef>
        <a:spcAft>
          <a:spcPct val="0"/>
        </a:spcAft>
        <a:buClr>
          <a:srgbClr val="002060"/>
        </a:buClr>
        <a:buFont typeface="Wingdings" pitchFamily="2" charset="2"/>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002060"/>
        </a:buClr>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rgbClr val="002060"/>
        </a:buClr>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rgbClr val="002060"/>
        </a:buClr>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rgbClr val="002060"/>
        </a:buClr>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benefits@justiceadmin.or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dms-media.ccplatform.net/content/download/169034/file/SMS_SES_Disability_Income_Brochure.pdf"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ctr" eaLnBrk="1" hangingPunct="1"/>
            <a:br>
              <a:rPr lang="en-US" sz="2800" dirty="0"/>
            </a:br>
            <a:r>
              <a:rPr lang="en-US" sz="3200" dirty="0"/>
              <a:t>State Group Disability Coverage SES/SMS Employees.</a:t>
            </a:r>
            <a:br>
              <a:rPr lang="en-US" sz="3200" dirty="0"/>
            </a:br>
            <a:endParaRPr lang="en-US" sz="3200" dirty="0"/>
          </a:p>
        </p:txBody>
      </p:sp>
      <p:sp>
        <p:nvSpPr>
          <p:cNvPr id="14339" name="Rectangle 3"/>
          <p:cNvSpPr>
            <a:spLocks noGrp="1" noChangeArrowheads="1"/>
          </p:cNvSpPr>
          <p:nvPr>
            <p:ph idx="1"/>
          </p:nvPr>
        </p:nvSpPr>
        <p:spPr>
          <a:xfrm>
            <a:off x="914400" y="1295400"/>
            <a:ext cx="7620000" cy="4754563"/>
          </a:xfrm>
        </p:spPr>
        <p:txBody>
          <a:bodyPr/>
          <a:lstStyle/>
          <a:p>
            <a:pPr marL="857250" indent="-857250">
              <a:buFont typeface="+mj-lt"/>
              <a:buAutoNum type="romanUcPeriod"/>
            </a:pPr>
            <a:endParaRPr lang="en-US" sz="2000" dirty="0">
              <a:latin typeface="+mj-lt"/>
            </a:endParaRPr>
          </a:p>
          <a:p>
            <a:pPr marL="0" indent="0" algn="ctr">
              <a:buNone/>
            </a:pPr>
            <a:endParaRPr lang="en-US" sz="2400" dirty="0">
              <a:latin typeface="+mj-lt"/>
            </a:endParaRPr>
          </a:p>
          <a:p>
            <a:pPr marL="0" indent="0" eaLnBrk="1" hangingPunct="1">
              <a:buNone/>
            </a:pPr>
            <a:endParaRPr lang="en-US" dirty="0"/>
          </a:p>
        </p:txBody>
      </p:sp>
      <p:sp>
        <p:nvSpPr>
          <p:cNvPr id="2" name="Slide Number Placeholder 1"/>
          <p:cNvSpPr>
            <a:spLocks noGrp="1"/>
          </p:cNvSpPr>
          <p:nvPr>
            <p:ph type="sldNum" sz="quarter" idx="12"/>
          </p:nvPr>
        </p:nvSpPr>
        <p:spPr/>
        <p:txBody>
          <a:bodyPr/>
          <a:lstStyle/>
          <a:p>
            <a:pPr>
              <a:defRPr/>
            </a:pPr>
            <a:fld id="{7CBBFAA4-D5D3-4066-B1AC-9A61A6EFFDB7}" type="slidenum">
              <a:rPr lang="en-US" altLang="en-US" smtClean="0"/>
              <a:pPr>
                <a:defRPr/>
              </a:pPr>
              <a:t>1</a:t>
            </a:fld>
            <a:endParaRPr lang="en-US" altLang="en-US" dirty="0"/>
          </a:p>
        </p:txBody>
      </p:sp>
      <p:pic>
        <p:nvPicPr>
          <p:cNvPr id="1026" name="Picture 2" descr="Short Term Disability Royalty-Free ...">
            <a:extLst>
              <a:ext uri="{FF2B5EF4-FFF2-40B4-BE49-F238E27FC236}">
                <a16:creationId xmlns:a16="http://schemas.microsoft.com/office/drawing/2014/main" id="{EF22A2B8-3DC0-4A9C-BE79-F6EB0521CF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2232819"/>
            <a:ext cx="6629400" cy="3001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20299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C7F66B-6BC1-C138-E6B1-DD1121076B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810463-CC7C-B3BA-F6B7-98C89B544D19}"/>
              </a:ext>
            </a:extLst>
          </p:cNvPr>
          <p:cNvSpPr>
            <a:spLocks noGrp="1"/>
          </p:cNvSpPr>
          <p:nvPr>
            <p:ph type="title"/>
          </p:nvPr>
        </p:nvSpPr>
        <p:spPr>
          <a:xfrm>
            <a:off x="914400" y="273050"/>
            <a:ext cx="6019800" cy="1162050"/>
          </a:xfrm>
        </p:spPr>
        <p:txBody>
          <a:bodyPr wrap="square" anchor="b">
            <a:normAutofit/>
          </a:bodyPr>
          <a:lstStyle/>
          <a:p>
            <a:r>
              <a:rPr lang="en-US" sz="5400" dirty="0"/>
              <a:t>Example:</a:t>
            </a:r>
          </a:p>
        </p:txBody>
      </p:sp>
      <p:sp>
        <p:nvSpPr>
          <p:cNvPr id="10" name="Text Placeholder 3">
            <a:extLst>
              <a:ext uri="{FF2B5EF4-FFF2-40B4-BE49-F238E27FC236}">
                <a16:creationId xmlns:a16="http://schemas.microsoft.com/office/drawing/2014/main" id="{F03818C3-7D0C-9FC1-5B69-E1A6CB8D7670}"/>
              </a:ext>
            </a:extLst>
          </p:cNvPr>
          <p:cNvSpPr>
            <a:spLocks noGrp="1"/>
          </p:cNvSpPr>
          <p:nvPr>
            <p:ph type="body" sz="half" idx="2"/>
          </p:nvPr>
        </p:nvSpPr>
        <p:spPr>
          <a:xfrm>
            <a:off x="-5334000" y="922037"/>
            <a:ext cx="2551113" cy="4691063"/>
          </a:xfrm>
        </p:spPr>
        <p:txBody>
          <a:bodyPr/>
          <a:lstStyle/>
          <a:p>
            <a:endParaRPr lang="en-US" dirty="0"/>
          </a:p>
        </p:txBody>
      </p:sp>
      <p:sp>
        <p:nvSpPr>
          <p:cNvPr id="4" name="Slide Number Placeholder 3">
            <a:extLst>
              <a:ext uri="{FF2B5EF4-FFF2-40B4-BE49-F238E27FC236}">
                <a16:creationId xmlns:a16="http://schemas.microsoft.com/office/drawing/2014/main" id="{EA658724-53BC-7643-51A1-FF53873019EC}"/>
              </a:ext>
            </a:extLst>
          </p:cNvPr>
          <p:cNvSpPr>
            <a:spLocks noGrp="1"/>
          </p:cNvSpPr>
          <p:nvPr>
            <p:ph type="sldNum" sz="quarter" idx="12"/>
          </p:nvPr>
        </p:nvSpPr>
        <p:spPr>
          <a:xfrm>
            <a:off x="6553200" y="6356350"/>
            <a:ext cx="2133600" cy="365125"/>
          </a:xfrm>
        </p:spPr>
        <p:txBody>
          <a:bodyPr anchor="ctr">
            <a:normAutofit/>
          </a:bodyPr>
          <a:lstStyle/>
          <a:p>
            <a:pPr>
              <a:spcAft>
                <a:spcPts val="600"/>
              </a:spcAft>
              <a:defRPr/>
            </a:pPr>
            <a:fld id="{7CBBFAA4-D5D3-4066-B1AC-9A61A6EFFDB7}" type="slidenum">
              <a:rPr lang="en-US" altLang="en-US" smtClean="0"/>
              <a:pPr>
                <a:spcAft>
                  <a:spcPts val="600"/>
                </a:spcAft>
                <a:defRPr/>
              </a:pPr>
              <a:t>10</a:t>
            </a:fld>
            <a:endParaRPr lang="en-US" altLang="en-US"/>
          </a:p>
        </p:txBody>
      </p:sp>
      <p:graphicFrame>
        <p:nvGraphicFramePr>
          <p:cNvPr id="8" name="Content Placeholder 2">
            <a:extLst>
              <a:ext uri="{FF2B5EF4-FFF2-40B4-BE49-F238E27FC236}">
                <a16:creationId xmlns:a16="http://schemas.microsoft.com/office/drawing/2014/main" id="{7B7F0D47-AB56-2C09-C937-AE92DCB670C0}"/>
              </a:ext>
            </a:extLst>
          </p:cNvPr>
          <p:cNvGraphicFramePr>
            <a:graphicFrameLocks noGrp="1"/>
          </p:cNvGraphicFramePr>
          <p:nvPr>
            <p:ph idx="1"/>
            <p:extLst>
              <p:ext uri="{D42A27DB-BD31-4B8C-83A1-F6EECF244321}">
                <p14:modId xmlns:p14="http://schemas.microsoft.com/office/powerpoint/2010/main" val="3110994259"/>
              </p:ext>
            </p:extLst>
          </p:nvPr>
        </p:nvGraphicFramePr>
        <p:xfrm>
          <a:off x="2209800" y="1435100"/>
          <a:ext cx="5111750" cy="46910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66924015"/>
      </p:ext>
    </p:extLst>
  </p:cSld>
  <p:clrMapOvr>
    <a:masterClrMapping/>
  </p:clrMapOvr>
  <p:transition>
    <p:wipe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566EF-FC46-4F3A-95E7-1A9109A6922C}"/>
              </a:ext>
            </a:extLst>
          </p:cNvPr>
          <p:cNvSpPr>
            <a:spLocks noGrp="1"/>
          </p:cNvSpPr>
          <p:nvPr>
            <p:ph type="title"/>
          </p:nvPr>
        </p:nvSpPr>
        <p:spPr/>
        <p:txBody>
          <a:bodyPr/>
          <a:lstStyle/>
          <a:p>
            <a:r>
              <a:rPr lang="en-US" sz="4000" dirty="0"/>
              <a:t>Family Medical Leave Act (FMLA)</a:t>
            </a:r>
          </a:p>
        </p:txBody>
      </p:sp>
      <p:sp>
        <p:nvSpPr>
          <p:cNvPr id="3" name="Content Placeholder 2">
            <a:extLst>
              <a:ext uri="{FF2B5EF4-FFF2-40B4-BE49-F238E27FC236}">
                <a16:creationId xmlns:a16="http://schemas.microsoft.com/office/drawing/2014/main" id="{095295FE-D162-4EF6-B7AD-FA807F5CAB47}"/>
              </a:ext>
            </a:extLst>
          </p:cNvPr>
          <p:cNvSpPr>
            <a:spLocks noGrp="1"/>
          </p:cNvSpPr>
          <p:nvPr>
            <p:ph idx="1"/>
          </p:nvPr>
        </p:nvSpPr>
        <p:spPr/>
        <p:txBody>
          <a:bodyPr/>
          <a:lstStyle/>
          <a:p>
            <a:r>
              <a:rPr lang="en-US" dirty="0"/>
              <a:t>The Family Medical Leave Act (FMLA) is a Federal policy that guarantees an employee’s position or equivalent one is held for them so they may deal with a qualifying event.</a:t>
            </a:r>
          </a:p>
          <a:p>
            <a:r>
              <a:rPr lang="en-US" dirty="0"/>
              <a:t>Employee must qualify for FMLA before they are eligible for up to 12 weeks of leave.     </a:t>
            </a:r>
          </a:p>
        </p:txBody>
      </p:sp>
      <p:sp>
        <p:nvSpPr>
          <p:cNvPr id="4" name="Slide Number Placeholder 3">
            <a:extLst>
              <a:ext uri="{FF2B5EF4-FFF2-40B4-BE49-F238E27FC236}">
                <a16:creationId xmlns:a16="http://schemas.microsoft.com/office/drawing/2014/main" id="{9011DA7E-6305-45E7-B699-2760F02ABB02}"/>
              </a:ext>
            </a:extLst>
          </p:cNvPr>
          <p:cNvSpPr>
            <a:spLocks noGrp="1"/>
          </p:cNvSpPr>
          <p:nvPr>
            <p:ph type="sldNum" sz="quarter" idx="12"/>
          </p:nvPr>
        </p:nvSpPr>
        <p:spPr/>
        <p:txBody>
          <a:bodyPr/>
          <a:lstStyle/>
          <a:p>
            <a:pPr>
              <a:defRPr/>
            </a:pPr>
            <a:fld id="{7CBBFAA4-D5D3-4066-B1AC-9A61A6EFFDB7}" type="slidenum">
              <a:rPr lang="en-US" altLang="en-US" smtClean="0"/>
              <a:pPr>
                <a:defRPr/>
              </a:pPr>
              <a:t>11</a:t>
            </a:fld>
            <a:endParaRPr lang="en-US" altLang="en-US" dirty="0"/>
          </a:p>
        </p:txBody>
      </p:sp>
    </p:spTree>
    <p:extLst>
      <p:ext uri="{BB962C8B-B14F-4D97-AF65-F5344CB8AC3E}">
        <p14:creationId xmlns:p14="http://schemas.microsoft.com/office/powerpoint/2010/main" val="1120621319"/>
      </p:ext>
    </p:extLst>
  </p:cSld>
  <p:clrMapOvr>
    <a:masterClrMapping/>
  </p:clrMapOvr>
  <p:transition>
    <p:wipe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C96BF-E1A7-48E5-B281-917A6F5E9DFA}"/>
              </a:ext>
            </a:extLst>
          </p:cNvPr>
          <p:cNvSpPr>
            <a:spLocks noGrp="1"/>
          </p:cNvSpPr>
          <p:nvPr>
            <p:ph type="title"/>
          </p:nvPr>
        </p:nvSpPr>
        <p:spPr/>
        <p:txBody>
          <a:bodyPr/>
          <a:lstStyle/>
          <a:p>
            <a:r>
              <a:rPr lang="en-US" dirty="0"/>
              <a:t>FMLA vs. SMS/ SES disability</a:t>
            </a:r>
          </a:p>
        </p:txBody>
      </p:sp>
      <p:sp>
        <p:nvSpPr>
          <p:cNvPr id="3" name="Content Placeholder 2">
            <a:extLst>
              <a:ext uri="{FF2B5EF4-FFF2-40B4-BE49-F238E27FC236}">
                <a16:creationId xmlns:a16="http://schemas.microsoft.com/office/drawing/2014/main" id="{AD5FCDCC-DC8D-4598-A184-52888F15E67B}"/>
              </a:ext>
            </a:extLst>
          </p:cNvPr>
          <p:cNvSpPr>
            <a:spLocks noGrp="1"/>
          </p:cNvSpPr>
          <p:nvPr>
            <p:ph idx="1"/>
          </p:nvPr>
        </p:nvSpPr>
        <p:spPr/>
        <p:txBody>
          <a:bodyPr/>
          <a:lstStyle/>
          <a:p>
            <a:r>
              <a:rPr lang="en-US" sz="2600" dirty="0"/>
              <a:t>Employees using FMLA to take care of a family member do not qualify for disability.</a:t>
            </a:r>
          </a:p>
          <a:p>
            <a:r>
              <a:rPr lang="en-US" sz="2600" dirty="0"/>
              <a:t>Employees do not have to qualify for FMLA to be eligible to file a disability claim.</a:t>
            </a:r>
          </a:p>
          <a:p>
            <a:r>
              <a:rPr lang="en-US" sz="2600" dirty="0"/>
              <a:t>Employee’s FMLA does not necessarily end earlier than 12 weeks if they have been cleared to return to work. </a:t>
            </a:r>
          </a:p>
          <a:p>
            <a:r>
              <a:rPr lang="en-US" sz="2600" dirty="0"/>
              <a:t>Employee’s disability payments end when they are no longer considered unable to work, return to work, reached the end of the policy allotment,  or are terminated.</a:t>
            </a:r>
          </a:p>
          <a:p>
            <a:endParaRPr lang="en-US" dirty="0"/>
          </a:p>
        </p:txBody>
      </p:sp>
      <p:sp>
        <p:nvSpPr>
          <p:cNvPr id="4" name="Slide Number Placeholder 3">
            <a:extLst>
              <a:ext uri="{FF2B5EF4-FFF2-40B4-BE49-F238E27FC236}">
                <a16:creationId xmlns:a16="http://schemas.microsoft.com/office/drawing/2014/main" id="{289E873F-FCBA-425E-BADC-5DC003EE8F70}"/>
              </a:ext>
            </a:extLst>
          </p:cNvPr>
          <p:cNvSpPr>
            <a:spLocks noGrp="1"/>
          </p:cNvSpPr>
          <p:nvPr>
            <p:ph type="sldNum" sz="quarter" idx="12"/>
          </p:nvPr>
        </p:nvSpPr>
        <p:spPr/>
        <p:txBody>
          <a:bodyPr/>
          <a:lstStyle/>
          <a:p>
            <a:pPr>
              <a:defRPr/>
            </a:pPr>
            <a:fld id="{7CBBFAA4-D5D3-4066-B1AC-9A61A6EFFDB7}" type="slidenum">
              <a:rPr lang="en-US" altLang="en-US" smtClean="0"/>
              <a:pPr>
                <a:defRPr/>
              </a:pPr>
              <a:t>12</a:t>
            </a:fld>
            <a:endParaRPr lang="en-US" altLang="en-US" dirty="0"/>
          </a:p>
        </p:txBody>
      </p:sp>
    </p:spTree>
    <p:extLst>
      <p:ext uri="{BB962C8B-B14F-4D97-AF65-F5344CB8AC3E}">
        <p14:creationId xmlns:p14="http://schemas.microsoft.com/office/powerpoint/2010/main" val="3135905959"/>
      </p:ext>
    </p:extLst>
  </p:cSld>
  <p:clrMapOvr>
    <a:masterClrMapping/>
  </p:clrMapOvr>
  <p:transition>
    <p:wipe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318E2-7269-49B1-8D9A-062778E3B934}"/>
              </a:ext>
            </a:extLst>
          </p:cNvPr>
          <p:cNvSpPr>
            <a:spLocks noGrp="1"/>
          </p:cNvSpPr>
          <p:nvPr>
            <p:ph type="title"/>
          </p:nvPr>
        </p:nvSpPr>
        <p:spPr/>
        <p:txBody>
          <a:bodyPr/>
          <a:lstStyle/>
          <a:p>
            <a:pPr algn="ctr"/>
            <a:br>
              <a:rPr lang="en-US" dirty="0"/>
            </a:br>
            <a:r>
              <a:rPr lang="en-US" dirty="0"/>
              <a:t>Questions?</a:t>
            </a:r>
            <a:br>
              <a:rPr lang="en-US" dirty="0"/>
            </a:br>
            <a:endParaRPr lang="en-US" dirty="0"/>
          </a:p>
        </p:txBody>
      </p:sp>
      <p:sp>
        <p:nvSpPr>
          <p:cNvPr id="3" name="Content Placeholder 2">
            <a:extLst>
              <a:ext uri="{FF2B5EF4-FFF2-40B4-BE49-F238E27FC236}">
                <a16:creationId xmlns:a16="http://schemas.microsoft.com/office/drawing/2014/main" id="{8958FDAD-BFDA-40ED-8D84-E62EABD694CC}"/>
              </a:ext>
            </a:extLst>
          </p:cNvPr>
          <p:cNvSpPr>
            <a:spLocks noGrp="1"/>
          </p:cNvSpPr>
          <p:nvPr>
            <p:ph idx="1"/>
          </p:nvPr>
        </p:nvSpPr>
        <p:spPr>
          <a:xfrm>
            <a:off x="990600" y="1600200"/>
            <a:ext cx="7696200" cy="4525963"/>
          </a:xfrm>
        </p:spPr>
        <p:txBody>
          <a:bodyPr/>
          <a:lstStyle/>
          <a:p>
            <a:pPr marL="0" indent="0" algn="ctr">
              <a:buNone/>
            </a:pPr>
            <a:endParaRPr lang="en-US" sz="4800" dirty="0"/>
          </a:p>
          <a:p>
            <a:pPr marL="0" indent="0" algn="ctr">
              <a:buNone/>
            </a:pPr>
            <a:r>
              <a:rPr lang="en-US" sz="4800" dirty="0"/>
              <a:t>Please send your questions to our email group.</a:t>
            </a:r>
          </a:p>
          <a:p>
            <a:pPr marL="0" indent="0" algn="ctr">
              <a:buNone/>
            </a:pPr>
            <a:endParaRPr lang="en-US" dirty="0"/>
          </a:p>
          <a:p>
            <a:pPr marL="0" indent="0" algn="ctr">
              <a:buNone/>
            </a:pPr>
            <a:r>
              <a:rPr lang="en-US" sz="4800" b="1" u="sng" dirty="0">
                <a:hlinkClick r:id="rId3"/>
              </a:rPr>
              <a:t>benefits@justiceadmin.org</a:t>
            </a:r>
            <a:endParaRPr lang="en-US" sz="4800" b="1" u="sng" dirty="0"/>
          </a:p>
          <a:p>
            <a:endParaRPr lang="en-US" dirty="0"/>
          </a:p>
        </p:txBody>
      </p:sp>
      <p:sp>
        <p:nvSpPr>
          <p:cNvPr id="4" name="Slide Number Placeholder 3">
            <a:extLst>
              <a:ext uri="{FF2B5EF4-FFF2-40B4-BE49-F238E27FC236}">
                <a16:creationId xmlns:a16="http://schemas.microsoft.com/office/drawing/2014/main" id="{FBB17FB1-D198-4EBF-89FA-D4EFB2E0210E}"/>
              </a:ext>
            </a:extLst>
          </p:cNvPr>
          <p:cNvSpPr>
            <a:spLocks noGrp="1"/>
          </p:cNvSpPr>
          <p:nvPr>
            <p:ph type="sldNum" sz="quarter" idx="12"/>
          </p:nvPr>
        </p:nvSpPr>
        <p:spPr/>
        <p:txBody>
          <a:bodyPr/>
          <a:lstStyle/>
          <a:p>
            <a:pPr>
              <a:defRPr/>
            </a:pPr>
            <a:fld id="{7CBBFAA4-D5D3-4066-B1AC-9A61A6EFFDB7}" type="slidenum">
              <a:rPr lang="en-US" altLang="en-US" smtClean="0"/>
              <a:pPr>
                <a:defRPr/>
              </a:pPr>
              <a:t>13</a:t>
            </a:fld>
            <a:endParaRPr lang="en-US" altLang="en-US" dirty="0"/>
          </a:p>
        </p:txBody>
      </p:sp>
    </p:spTree>
    <p:extLst>
      <p:ext uri="{BB962C8B-B14F-4D97-AF65-F5344CB8AC3E}">
        <p14:creationId xmlns:p14="http://schemas.microsoft.com/office/powerpoint/2010/main" val="2632882046"/>
      </p:ext>
    </p:extLst>
  </p:cSld>
  <p:clrMapOvr>
    <a:masterClrMapping/>
  </p:clrMapOvr>
  <p:transition>
    <p:wipe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84025-E053-4DEB-BED5-039414356D62}"/>
              </a:ext>
            </a:extLst>
          </p:cNvPr>
          <p:cNvSpPr>
            <a:spLocks noGrp="1"/>
          </p:cNvSpPr>
          <p:nvPr>
            <p:ph type="title"/>
          </p:nvPr>
        </p:nvSpPr>
        <p:spPr/>
        <p:txBody>
          <a:bodyPr/>
          <a:lstStyle/>
          <a:p>
            <a:pPr algn="ctr"/>
            <a:r>
              <a:rPr lang="en-US" dirty="0"/>
              <a:t>Who is covered?</a:t>
            </a:r>
          </a:p>
        </p:txBody>
      </p:sp>
      <p:sp>
        <p:nvSpPr>
          <p:cNvPr id="3" name="Content Placeholder 2">
            <a:extLst>
              <a:ext uri="{FF2B5EF4-FFF2-40B4-BE49-F238E27FC236}">
                <a16:creationId xmlns:a16="http://schemas.microsoft.com/office/drawing/2014/main" id="{2E61CDF2-E375-4025-8A9B-2E74A7398ADE}"/>
              </a:ext>
            </a:extLst>
          </p:cNvPr>
          <p:cNvSpPr>
            <a:spLocks noGrp="1"/>
          </p:cNvSpPr>
          <p:nvPr>
            <p:ph idx="1"/>
          </p:nvPr>
        </p:nvSpPr>
        <p:spPr/>
        <p:txBody>
          <a:bodyPr/>
          <a:lstStyle/>
          <a:p>
            <a:pPr marL="0" indent="0">
              <a:buNone/>
            </a:pPr>
            <a:endParaRPr lang="en-US" dirty="0"/>
          </a:p>
          <a:p>
            <a:pPr marL="0" indent="0">
              <a:buNone/>
            </a:pPr>
            <a:r>
              <a:rPr lang="en-US" dirty="0"/>
              <a:t>Employees holding a salaried Senior Management Service (SMS) or Selected Exempt Service (SES) position with an Agency that is authorized to receive SMS or SES benefits according to Section 110.205(2), F.S.</a:t>
            </a:r>
          </a:p>
          <a:p>
            <a:endParaRPr lang="en-US" dirty="0"/>
          </a:p>
        </p:txBody>
      </p:sp>
      <p:sp>
        <p:nvSpPr>
          <p:cNvPr id="4" name="Slide Number Placeholder 3">
            <a:extLst>
              <a:ext uri="{FF2B5EF4-FFF2-40B4-BE49-F238E27FC236}">
                <a16:creationId xmlns:a16="http://schemas.microsoft.com/office/drawing/2014/main" id="{951053B9-2AAF-4C72-A9F4-274E85BF1596}"/>
              </a:ext>
            </a:extLst>
          </p:cNvPr>
          <p:cNvSpPr>
            <a:spLocks noGrp="1"/>
          </p:cNvSpPr>
          <p:nvPr>
            <p:ph type="sldNum" sz="quarter" idx="12"/>
          </p:nvPr>
        </p:nvSpPr>
        <p:spPr/>
        <p:txBody>
          <a:bodyPr/>
          <a:lstStyle/>
          <a:p>
            <a:pPr>
              <a:defRPr/>
            </a:pPr>
            <a:fld id="{7CBBFAA4-D5D3-4066-B1AC-9A61A6EFFDB7}" type="slidenum">
              <a:rPr lang="en-US" altLang="en-US" smtClean="0"/>
              <a:pPr>
                <a:defRPr/>
              </a:pPr>
              <a:t>2</a:t>
            </a:fld>
            <a:endParaRPr lang="en-US" altLang="en-US" dirty="0"/>
          </a:p>
        </p:txBody>
      </p:sp>
    </p:spTree>
    <p:extLst>
      <p:ext uri="{BB962C8B-B14F-4D97-AF65-F5344CB8AC3E}">
        <p14:creationId xmlns:p14="http://schemas.microsoft.com/office/powerpoint/2010/main" val="925550151"/>
      </p:ext>
    </p:extLst>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6DF19-98D4-4E1B-87C0-A6CE114DCBA8}"/>
              </a:ext>
            </a:extLst>
          </p:cNvPr>
          <p:cNvSpPr>
            <a:spLocks noGrp="1"/>
          </p:cNvSpPr>
          <p:nvPr>
            <p:ph type="title"/>
          </p:nvPr>
        </p:nvSpPr>
        <p:spPr/>
        <p:txBody>
          <a:bodyPr/>
          <a:lstStyle/>
          <a:p>
            <a:pPr algn="ctr"/>
            <a:r>
              <a:rPr lang="en-US" dirty="0"/>
              <a:t>What is covered? </a:t>
            </a:r>
          </a:p>
        </p:txBody>
      </p:sp>
      <p:sp>
        <p:nvSpPr>
          <p:cNvPr id="3" name="Content Placeholder 2">
            <a:extLst>
              <a:ext uri="{FF2B5EF4-FFF2-40B4-BE49-F238E27FC236}">
                <a16:creationId xmlns:a16="http://schemas.microsoft.com/office/drawing/2014/main" id="{F03F447E-EC77-46FD-85B0-0D0D9D02283E}"/>
              </a:ext>
            </a:extLst>
          </p:cNvPr>
          <p:cNvSpPr>
            <a:spLocks noGrp="1"/>
          </p:cNvSpPr>
          <p:nvPr>
            <p:ph idx="1"/>
          </p:nvPr>
        </p:nvSpPr>
        <p:spPr/>
        <p:txBody>
          <a:bodyPr/>
          <a:lstStyle/>
          <a:p>
            <a:r>
              <a:rPr lang="en-US" sz="2800" u="sng" dirty="0"/>
              <a:t>Sickness/Injury:</a:t>
            </a:r>
            <a:r>
              <a:rPr lang="en-US" sz="2800" dirty="0"/>
              <a:t>  an illness, or disease, including pregnancy, childbirth, miscarriage or related complications, or an incident of accidental bodily damage</a:t>
            </a:r>
          </a:p>
          <a:p>
            <a:endParaRPr lang="en-US" sz="2800" dirty="0"/>
          </a:p>
          <a:p>
            <a:r>
              <a:rPr lang="en-US" sz="2800" u="sng" dirty="0"/>
              <a:t>Total Disability: </a:t>
            </a:r>
            <a:r>
              <a:rPr lang="en-US" sz="2800" dirty="0"/>
              <a:t>Condition in which an employee, under the direct care of a Physician, is completely unable due to sickness or injury to preform active work and is NOT engaged in any other occupation. </a:t>
            </a:r>
          </a:p>
          <a:p>
            <a:endParaRPr lang="en-US" dirty="0"/>
          </a:p>
        </p:txBody>
      </p:sp>
      <p:sp>
        <p:nvSpPr>
          <p:cNvPr id="4" name="Slide Number Placeholder 3">
            <a:extLst>
              <a:ext uri="{FF2B5EF4-FFF2-40B4-BE49-F238E27FC236}">
                <a16:creationId xmlns:a16="http://schemas.microsoft.com/office/drawing/2014/main" id="{A8797C01-5772-44DB-9884-CF048E6284B4}"/>
              </a:ext>
            </a:extLst>
          </p:cNvPr>
          <p:cNvSpPr>
            <a:spLocks noGrp="1"/>
          </p:cNvSpPr>
          <p:nvPr>
            <p:ph type="sldNum" sz="quarter" idx="12"/>
          </p:nvPr>
        </p:nvSpPr>
        <p:spPr/>
        <p:txBody>
          <a:bodyPr/>
          <a:lstStyle/>
          <a:p>
            <a:pPr>
              <a:defRPr/>
            </a:pPr>
            <a:fld id="{7CBBFAA4-D5D3-4066-B1AC-9A61A6EFFDB7}" type="slidenum">
              <a:rPr lang="en-US" altLang="en-US" smtClean="0"/>
              <a:pPr>
                <a:defRPr/>
              </a:pPr>
              <a:t>3</a:t>
            </a:fld>
            <a:endParaRPr lang="en-US" altLang="en-US" dirty="0"/>
          </a:p>
        </p:txBody>
      </p:sp>
    </p:spTree>
    <p:extLst>
      <p:ext uri="{BB962C8B-B14F-4D97-AF65-F5344CB8AC3E}">
        <p14:creationId xmlns:p14="http://schemas.microsoft.com/office/powerpoint/2010/main" val="3875599593"/>
      </p:ext>
    </p:extLst>
  </p:cSld>
  <p:clrMapOvr>
    <a:masterClrMapping/>
  </p:clrMapOvr>
  <p:transition>
    <p:wipe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0DC7D-6470-4FAD-BA24-A46EBA492320}"/>
              </a:ext>
            </a:extLst>
          </p:cNvPr>
          <p:cNvSpPr>
            <a:spLocks noGrp="1"/>
          </p:cNvSpPr>
          <p:nvPr>
            <p:ph type="title"/>
          </p:nvPr>
        </p:nvSpPr>
        <p:spPr/>
        <p:txBody>
          <a:bodyPr/>
          <a:lstStyle/>
          <a:p>
            <a:pPr algn="ctr"/>
            <a:r>
              <a:rPr lang="en-US" dirty="0"/>
              <a:t>When is disability covered? </a:t>
            </a:r>
          </a:p>
        </p:txBody>
      </p:sp>
      <p:sp>
        <p:nvSpPr>
          <p:cNvPr id="3" name="Content Placeholder 2">
            <a:extLst>
              <a:ext uri="{FF2B5EF4-FFF2-40B4-BE49-F238E27FC236}">
                <a16:creationId xmlns:a16="http://schemas.microsoft.com/office/drawing/2014/main" id="{71122E36-4C27-46B4-80F4-975C675CC0AE}"/>
              </a:ext>
            </a:extLst>
          </p:cNvPr>
          <p:cNvSpPr>
            <a:spLocks noGrp="1"/>
          </p:cNvSpPr>
          <p:nvPr>
            <p:ph idx="1"/>
          </p:nvPr>
        </p:nvSpPr>
        <p:spPr/>
        <p:txBody>
          <a:bodyPr/>
          <a:lstStyle/>
          <a:p>
            <a:pPr marL="0" indent="0">
              <a:buNone/>
            </a:pPr>
            <a:endParaRPr lang="en-US" u="sng" dirty="0"/>
          </a:p>
          <a:p>
            <a:pPr marL="0" indent="0">
              <a:buNone/>
            </a:pPr>
            <a:r>
              <a:rPr lang="en-US" u="sng" dirty="0"/>
              <a:t>First Benefit day is the latter of: </a:t>
            </a:r>
            <a:r>
              <a:rPr lang="en-US" dirty="0"/>
              <a:t>the 31</a:t>
            </a:r>
            <a:r>
              <a:rPr lang="en-US" baseline="30000" dirty="0"/>
              <a:t>st</a:t>
            </a:r>
            <a:r>
              <a:rPr lang="en-US" dirty="0"/>
              <a:t> day of continuous Total Disability; </a:t>
            </a:r>
            <a:r>
              <a:rPr lang="en-US" b="1" dirty="0"/>
              <a:t>or</a:t>
            </a:r>
            <a:r>
              <a:rPr lang="en-US" dirty="0"/>
              <a:t> the date following the day that an Employee exhausts all accumulated leave credits, including leave accrued such as a personal holiday. </a:t>
            </a:r>
          </a:p>
          <a:p>
            <a:endParaRPr lang="en-US" dirty="0"/>
          </a:p>
        </p:txBody>
      </p:sp>
      <p:sp>
        <p:nvSpPr>
          <p:cNvPr id="4" name="Slide Number Placeholder 3">
            <a:extLst>
              <a:ext uri="{FF2B5EF4-FFF2-40B4-BE49-F238E27FC236}">
                <a16:creationId xmlns:a16="http://schemas.microsoft.com/office/drawing/2014/main" id="{01078B2A-EA15-4473-BB11-EEE28D5E538B}"/>
              </a:ext>
            </a:extLst>
          </p:cNvPr>
          <p:cNvSpPr>
            <a:spLocks noGrp="1"/>
          </p:cNvSpPr>
          <p:nvPr>
            <p:ph type="sldNum" sz="quarter" idx="12"/>
          </p:nvPr>
        </p:nvSpPr>
        <p:spPr/>
        <p:txBody>
          <a:bodyPr/>
          <a:lstStyle/>
          <a:p>
            <a:pPr>
              <a:defRPr/>
            </a:pPr>
            <a:fld id="{7CBBFAA4-D5D3-4066-B1AC-9A61A6EFFDB7}" type="slidenum">
              <a:rPr lang="en-US" altLang="en-US" smtClean="0"/>
              <a:pPr>
                <a:defRPr/>
              </a:pPr>
              <a:t>4</a:t>
            </a:fld>
            <a:endParaRPr lang="en-US" altLang="en-US" dirty="0"/>
          </a:p>
        </p:txBody>
      </p:sp>
    </p:spTree>
    <p:extLst>
      <p:ext uri="{BB962C8B-B14F-4D97-AF65-F5344CB8AC3E}">
        <p14:creationId xmlns:p14="http://schemas.microsoft.com/office/powerpoint/2010/main" val="137853996"/>
      </p:ext>
    </p:extLst>
  </p:cSld>
  <p:clrMapOvr>
    <a:masterClrMapping/>
  </p:clrMapOvr>
  <p:transition>
    <p:wipe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Box 5"/>
          <p:cNvSpPr txBox="1">
            <a:spLocks noChangeArrowheads="1"/>
          </p:cNvSpPr>
          <p:nvPr/>
        </p:nvSpPr>
        <p:spPr bwMode="auto">
          <a:xfrm>
            <a:off x="791308" y="1219200"/>
            <a:ext cx="7924800" cy="6986528"/>
          </a:xfrm>
          <a:prstGeom prst="rect">
            <a:avLst/>
          </a:prstGeom>
          <a:noFill/>
          <a:ln w="9525">
            <a:noFill/>
            <a:miter lim="800000"/>
            <a:headEnd/>
            <a:tailEnd/>
          </a:ln>
        </p:spPr>
        <p:txBody>
          <a:bodyPr wrap="square">
            <a:spAutoFit/>
          </a:bodyPr>
          <a:lstStyle/>
          <a:p>
            <a:endParaRPr lang="en-US" sz="4400" b="1" dirty="0">
              <a:latin typeface="+mj-lt"/>
            </a:endParaRPr>
          </a:p>
          <a:p>
            <a:pPr algn="ctr"/>
            <a:r>
              <a:rPr lang="en-US" sz="4400" b="1" dirty="0">
                <a:latin typeface="+mj-lt"/>
              </a:rPr>
              <a:t>The SMS and SES Disability Income Plan can be found on the </a:t>
            </a:r>
            <a:r>
              <a:rPr lang="en-US" sz="4400" b="1" dirty="0" err="1">
                <a:latin typeface="+mj-lt"/>
              </a:rPr>
              <a:t>MyBenefits</a:t>
            </a:r>
            <a:r>
              <a:rPr lang="en-US" sz="4400" b="1" dirty="0">
                <a:latin typeface="+mj-lt"/>
              </a:rPr>
              <a:t> website:</a:t>
            </a:r>
          </a:p>
          <a:p>
            <a:pPr algn="ctr"/>
            <a:endParaRPr lang="en-US" sz="4400" b="1" dirty="0">
              <a:latin typeface="+mj-lt"/>
            </a:endParaRPr>
          </a:p>
          <a:p>
            <a:pPr algn="ctr"/>
            <a:r>
              <a:rPr lang="en-US" sz="4400" b="1" dirty="0">
                <a:latin typeface="+mj-lt"/>
                <a:hlinkClick r:id="rId3"/>
              </a:rPr>
              <a:t>SMS and SES Disability Income Plan Certificate</a:t>
            </a:r>
            <a:endParaRPr lang="en-US" sz="4400" b="1" dirty="0">
              <a:latin typeface="+mj-lt"/>
            </a:endParaRPr>
          </a:p>
          <a:p>
            <a:pPr algn="ctr"/>
            <a:endParaRPr lang="en-US" sz="4400" b="1" dirty="0">
              <a:latin typeface="+mj-lt"/>
            </a:endParaRPr>
          </a:p>
          <a:p>
            <a:pPr algn="ctr"/>
            <a:endParaRPr lang="en-US" sz="4400" b="1" dirty="0">
              <a:latin typeface="+mj-lt"/>
            </a:endParaRPr>
          </a:p>
          <a:p>
            <a:pPr algn="ctr"/>
            <a:endParaRPr lang="en-US" sz="2400" b="1" i="1" dirty="0">
              <a:latin typeface="+mj-lt"/>
            </a:endParaRPr>
          </a:p>
          <a:p>
            <a:endParaRPr lang="en-US" sz="2000" dirty="0">
              <a:latin typeface="+mj-lt"/>
            </a:endParaRPr>
          </a:p>
          <a:p>
            <a:endParaRPr lang="en-US" sz="800" dirty="0">
              <a:latin typeface="+mj-lt"/>
            </a:endParaRPr>
          </a:p>
        </p:txBody>
      </p:sp>
      <p:sp>
        <p:nvSpPr>
          <p:cNvPr id="3" name="Slide Number Placeholder 2"/>
          <p:cNvSpPr>
            <a:spLocks noGrp="1"/>
          </p:cNvSpPr>
          <p:nvPr>
            <p:ph type="sldNum" sz="quarter" idx="12"/>
          </p:nvPr>
        </p:nvSpPr>
        <p:spPr/>
        <p:txBody>
          <a:bodyPr/>
          <a:lstStyle/>
          <a:p>
            <a:pPr>
              <a:defRPr/>
            </a:pPr>
            <a:fld id="{D03DD75C-3D5E-4B2A-A9D9-4928E55278FF}" type="slidenum">
              <a:rPr lang="en-US" altLang="en-US" smtClean="0"/>
              <a:pPr>
                <a:defRPr/>
              </a:pPr>
              <a:t>5</a:t>
            </a:fld>
            <a:endParaRPr lang="en-US" altLang="en-US" dirty="0"/>
          </a:p>
        </p:txBody>
      </p:sp>
      <p:sp>
        <p:nvSpPr>
          <p:cNvPr id="5" name="Rectangle 2"/>
          <p:cNvSpPr txBox="1">
            <a:spLocks noChangeArrowheads="1"/>
          </p:cNvSpPr>
          <p:nvPr/>
        </p:nvSpPr>
        <p:spPr>
          <a:xfrm>
            <a:off x="782840" y="228600"/>
            <a:ext cx="7933267" cy="1143000"/>
          </a:xfrm>
          <a:prstGeom prst="rect">
            <a:avLst/>
          </a:prstGeom>
        </p:spPr>
        <p:txBody>
          <a:bodyPr/>
          <a:lstStyle>
            <a:lvl1pPr algn="l" rtl="0" eaLnBrk="0" fontAlgn="base" hangingPunct="0">
              <a:spcBef>
                <a:spcPct val="0"/>
              </a:spcBef>
              <a:spcAft>
                <a:spcPct val="0"/>
              </a:spcAft>
              <a:defRPr sz="4400" b="1" kern="1200">
                <a:solidFill>
                  <a:schemeClr val="tx1"/>
                </a:solidFill>
                <a:latin typeface="+mj-lt"/>
                <a:ea typeface="+mj-ea"/>
                <a:cs typeface="+mj-cs"/>
              </a:defRPr>
            </a:lvl1pPr>
            <a:lvl2pPr algn="l" rtl="0" eaLnBrk="0" fontAlgn="base" hangingPunct="0">
              <a:spcBef>
                <a:spcPct val="0"/>
              </a:spcBef>
              <a:spcAft>
                <a:spcPct val="0"/>
              </a:spcAft>
              <a:defRPr sz="4400" b="1">
                <a:solidFill>
                  <a:schemeClr val="tx1"/>
                </a:solidFill>
                <a:latin typeface="Calibri" pitchFamily="34" charset="0"/>
              </a:defRPr>
            </a:lvl2pPr>
            <a:lvl3pPr algn="l" rtl="0" eaLnBrk="0" fontAlgn="base" hangingPunct="0">
              <a:spcBef>
                <a:spcPct val="0"/>
              </a:spcBef>
              <a:spcAft>
                <a:spcPct val="0"/>
              </a:spcAft>
              <a:defRPr sz="4400" b="1">
                <a:solidFill>
                  <a:schemeClr val="tx1"/>
                </a:solidFill>
                <a:latin typeface="Calibri" pitchFamily="34" charset="0"/>
              </a:defRPr>
            </a:lvl3pPr>
            <a:lvl4pPr algn="l" rtl="0" eaLnBrk="0" fontAlgn="base" hangingPunct="0">
              <a:spcBef>
                <a:spcPct val="0"/>
              </a:spcBef>
              <a:spcAft>
                <a:spcPct val="0"/>
              </a:spcAft>
              <a:defRPr sz="4400" b="1">
                <a:solidFill>
                  <a:schemeClr val="tx1"/>
                </a:solidFill>
                <a:latin typeface="Calibri" pitchFamily="34" charset="0"/>
              </a:defRPr>
            </a:lvl4pPr>
            <a:lvl5pPr algn="l" rtl="0" eaLnBrk="0" fontAlgn="base" hangingPunct="0">
              <a:spcBef>
                <a:spcPct val="0"/>
              </a:spcBef>
              <a:spcAft>
                <a:spcPct val="0"/>
              </a:spcAft>
              <a:defRPr sz="4400" b="1">
                <a:solidFill>
                  <a:schemeClr val="tx1"/>
                </a:solidFill>
                <a:latin typeface="Calibri" pitchFamily="34" charset="0"/>
              </a:defRPr>
            </a:lvl5pPr>
            <a:lvl6pPr marL="457200" algn="l" rtl="0" eaLnBrk="1" fontAlgn="base" hangingPunct="1">
              <a:spcBef>
                <a:spcPct val="0"/>
              </a:spcBef>
              <a:spcAft>
                <a:spcPct val="0"/>
              </a:spcAft>
              <a:defRPr sz="4400" b="1">
                <a:solidFill>
                  <a:schemeClr val="tx1"/>
                </a:solidFill>
                <a:latin typeface="Calibri" pitchFamily="34" charset="0"/>
              </a:defRPr>
            </a:lvl6pPr>
            <a:lvl7pPr marL="914400" algn="l" rtl="0" eaLnBrk="1" fontAlgn="base" hangingPunct="1">
              <a:spcBef>
                <a:spcPct val="0"/>
              </a:spcBef>
              <a:spcAft>
                <a:spcPct val="0"/>
              </a:spcAft>
              <a:defRPr sz="4400" b="1">
                <a:solidFill>
                  <a:schemeClr val="tx1"/>
                </a:solidFill>
                <a:latin typeface="Calibri" pitchFamily="34" charset="0"/>
              </a:defRPr>
            </a:lvl7pPr>
            <a:lvl8pPr marL="1371600" algn="l" rtl="0" eaLnBrk="1" fontAlgn="base" hangingPunct="1">
              <a:spcBef>
                <a:spcPct val="0"/>
              </a:spcBef>
              <a:spcAft>
                <a:spcPct val="0"/>
              </a:spcAft>
              <a:defRPr sz="4400" b="1">
                <a:solidFill>
                  <a:schemeClr val="tx1"/>
                </a:solidFill>
                <a:latin typeface="Calibri" pitchFamily="34" charset="0"/>
              </a:defRPr>
            </a:lvl8pPr>
            <a:lvl9pPr marL="1828800" algn="l" rtl="0" eaLnBrk="1" fontAlgn="base" hangingPunct="1">
              <a:spcBef>
                <a:spcPct val="0"/>
              </a:spcBef>
              <a:spcAft>
                <a:spcPct val="0"/>
              </a:spcAft>
              <a:defRPr sz="4400" b="1">
                <a:solidFill>
                  <a:schemeClr val="tx1"/>
                </a:solidFill>
                <a:latin typeface="Calibri" pitchFamily="34" charset="0"/>
              </a:defRPr>
            </a:lvl9pPr>
          </a:lstStyle>
          <a:p>
            <a:pPr algn="ctr" eaLnBrk="1" hangingPunct="1"/>
            <a:r>
              <a:rPr lang="en-US" sz="4000" dirty="0"/>
              <a:t>Where is the Disability information and application? </a:t>
            </a:r>
          </a:p>
        </p:txBody>
      </p:sp>
    </p:spTree>
    <p:extLst>
      <p:ext uri="{BB962C8B-B14F-4D97-AF65-F5344CB8AC3E}">
        <p14:creationId xmlns:p14="http://schemas.microsoft.com/office/powerpoint/2010/main" val="1279669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643B863-776B-49AF-BB53-3ABCB1489198}"/>
              </a:ext>
            </a:extLst>
          </p:cNvPr>
          <p:cNvSpPr>
            <a:spLocks noGrp="1"/>
          </p:cNvSpPr>
          <p:nvPr>
            <p:ph type="title"/>
          </p:nvPr>
        </p:nvSpPr>
        <p:spPr/>
        <p:txBody>
          <a:bodyPr/>
          <a:lstStyle/>
          <a:p>
            <a:pPr algn="ctr"/>
            <a:r>
              <a:rPr lang="en-US" sz="3600" dirty="0"/>
              <a:t>Information in the Disability Brochure.</a:t>
            </a:r>
          </a:p>
        </p:txBody>
      </p:sp>
      <p:sp>
        <p:nvSpPr>
          <p:cNvPr id="5" name="Content Placeholder 4">
            <a:extLst>
              <a:ext uri="{FF2B5EF4-FFF2-40B4-BE49-F238E27FC236}">
                <a16:creationId xmlns:a16="http://schemas.microsoft.com/office/drawing/2014/main" id="{2BFE8BDA-A170-42B8-A967-74C694EDF92F}"/>
              </a:ext>
            </a:extLst>
          </p:cNvPr>
          <p:cNvSpPr>
            <a:spLocks noGrp="1"/>
          </p:cNvSpPr>
          <p:nvPr>
            <p:ph idx="1"/>
          </p:nvPr>
        </p:nvSpPr>
        <p:spPr/>
        <p:txBody>
          <a:bodyPr/>
          <a:lstStyle/>
          <a:p>
            <a:pPr marL="457200" indent="-457200">
              <a:buFont typeface="Arial" panose="020B0604020202020204" pitchFamily="34" charset="0"/>
              <a:buChar char="•"/>
            </a:pPr>
            <a:r>
              <a:rPr lang="en-US" sz="2800" dirty="0"/>
              <a:t>Definitions</a:t>
            </a:r>
          </a:p>
          <a:p>
            <a:pPr marL="457200" indent="-457200">
              <a:buFont typeface="Arial" panose="020B0604020202020204" pitchFamily="34" charset="0"/>
              <a:buChar char="•"/>
            </a:pPr>
            <a:r>
              <a:rPr lang="en-US" sz="2800" dirty="0"/>
              <a:t>Eligibility and Enrollment</a:t>
            </a:r>
          </a:p>
          <a:p>
            <a:pPr marL="457200" indent="-457200">
              <a:buFont typeface="Arial" panose="020B0604020202020204" pitchFamily="34" charset="0"/>
              <a:buChar char="•"/>
            </a:pPr>
            <a:r>
              <a:rPr lang="en-US" sz="2800" dirty="0"/>
              <a:t>Exclusions</a:t>
            </a:r>
          </a:p>
          <a:p>
            <a:pPr marL="457200" indent="-457200">
              <a:buFont typeface="Arial" panose="020B0604020202020204" pitchFamily="34" charset="0"/>
              <a:buChar char="•"/>
            </a:pPr>
            <a:r>
              <a:rPr lang="en-US" sz="2800" dirty="0"/>
              <a:t>Effective Date of Coverage</a:t>
            </a:r>
          </a:p>
          <a:p>
            <a:pPr marL="457200" indent="-457200">
              <a:buFont typeface="Arial" panose="020B0604020202020204" pitchFamily="34" charset="0"/>
              <a:buChar char="•"/>
            </a:pPr>
            <a:r>
              <a:rPr lang="en-US" sz="2800" dirty="0"/>
              <a:t>Cost</a:t>
            </a:r>
          </a:p>
          <a:p>
            <a:pPr marL="457200" indent="-457200">
              <a:buFont typeface="Arial" panose="020B0604020202020204" pitchFamily="34" charset="0"/>
              <a:buChar char="•"/>
            </a:pPr>
            <a:r>
              <a:rPr lang="en-US" sz="2800" dirty="0"/>
              <a:t>Benefits</a:t>
            </a:r>
          </a:p>
          <a:p>
            <a:pPr marL="457200" indent="-457200">
              <a:buFont typeface="Arial" panose="020B0604020202020204" pitchFamily="34" charset="0"/>
              <a:buChar char="•"/>
            </a:pPr>
            <a:r>
              <a:rPr lang="en-US" sz="2800" dirty="0"/>
              <a:t>Filing a Claim</a:t>
            </a:r>
          </a:p>
          <a:p>
            <a:pPr marL="457200" indent="-457200">
              <a:buFont typeface="Arial" panose="020B0604020202020204" pitchFamily="34" charset="0"/>
              <a:buChar char="•"/>
            </a:pPr>
            <a:r>
              <a:rPr lang="en-US" sz="2800" dirty="0"/>
              <a:t>Termination of Benefits</a:t>
            </a:r>
          </a:p>
          <a:p>
            <a:pPr marL="457200" indent="-457200">
              <a:buFont typeface="Arial" panose="020B0604020202020204" pitchFamily="34" charset="0"/>
              <a:buChar char="•"/>
            </a:pPr>
            <a:r>
              <a:rPr lang="en-US" sz="2800" dirty="0"/>
              <a:t>Required Documentation</a:t>
            </a:r>
          </a:p>
          <a:p>
            <a:endParaRPr lang="en-US" dirty="0"/>
          </a:p>
        </p:txBody>
      </p:sp>
      <p:sp>
        <p:nvSpPr>
          <p:cNvPr id="2" name="Slide Number Placeholder 1">
            <a:extLst>
              <a:ext uri="{FF2B5EF4-FFF2-40B4-BE49-F238E27FC236}">
                <a16:creationId xmlns:a16="http://schemas.microsoft.com/office/drawing/2014/main" id="{85C885BB-811F-41EF-B3C9-6E40247EB684}"/>
              </a:ext>
            </a:extLst>
          </p:cNvPr>
          <p:cNvSpPr>
            <a:spLocks noGrp="1"/>
          </p:cNvSpPr>
          <p:nvPr>
            <p:ph type="sldNum" sz="quarter" idx="12"/>
          </p:nvPr>
        </p:nvSpPr>
        <p:spPr/>
        <p:txBody>
          <a:bodyPr/>
          <a:lstStyle/>
          <a:p>
            <a:pPr>
              <a:defRPr/>
            </a:pPr>
            <a:fld id="{CDAB051F-3991-4C95-834D-1192CA8CC853}" type="slidenum">
              <a:rPr lang="en-US" altLang="en-US" smtClean="0"/>
              <a:pPr>
                <a:defRPr/>
              </a:pPr>
              <a:t>6</a:t>
            </a:fld>
            <a:endParaRPr lang="en-US" altLang="en-US" dirty="0"/>
          </a:p>
        </p:txBody>
      </p:sp>
    </p:spTree>
    <p:extLst>
      <p:ext uri="{BB962C8B-B14F-4D97-AF65-F5344CB8AC3E}">
        <p14:creationId xmlns:p14="http://schemas.microsoft.com/office/powerpoint/2010/main" val="3208614082"/>
      </p:ext>
    </p:extLst>
  </p:cSld>
  <p:clrMapOvr>
    <a:masterClrMapping/>
  </p:clrMapOvr>
  <p:transition>
    <p:wipe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 of Disability Coverage</a:t>
            </a:r>
          </a:p>
        </p:txBody>
      </p:sp>
      <p:sp>
        <p:nvSpPr>
          <p:cNvPr id="3" name="Content Placeholder 2"/>
          <p:cNvSpPr>
            <a:spLocks noGrp="1"/>
          </p:cNvSpPr>
          <p:nvPr>
            <p:ph idx="1"/>
          </p:nvPr>
        </p:nvSpPr>
        <p:spPr/>
        <p:txBody>
          <a:bodyPr/>
          <a:lstStyle/>
          <a:p>
            <a:r>
              <a:rPr lang="en-US" dirty="0"/>
              <a:t>Employer Paid Premium</a:t>
            </a:r>
          </a:p>
          <a:p>
            <a:pPr marL="0" indent="0">
              <a:buNone/>
            </a:pPr>
            <a:endParaRPr lang="en-US" dirty="0"/>
          </a:p>
          <a:p>
            <a:r>
              <a:rPr lang="en-US" dirty="0"/>
              <a:t>Voucher Processing</a:t>
            </a:r>
          </a:p>
          <a:p>
            <a:pPr marL="0" indent="0">
              <a:buNone/>
            </a:pPr>
            <a:endParaRPr lang="en-US" dirty="0"/>
          </a:p>
          <a:p>
            <a:r>
              <a:rPr lang="en-US" dirty="0"/>
              <a:t>Underpaid Premium</a:t>
            </a:r>
          </a:p>
        </p:txBody>
      </p:sp>
      <p:sp>
        <p:nvSpPr>
          <p:cNvPr id="4" name="Footer Placeholder 3"/>
          <p:cNvSpPr>
            <a:spLocks noGrp="1"/>
          </p:cNvSpPr>
          <p:nvPr>
            <p:ph type="ftr" sz="quarter" idx="11"/>
          </p:nvPr>
        </p:nvSpPr>
        <p:spPr/>
        <p:txBody>
          <a:bodyPr/>
          <a:lstStyle/>
          <a:p>
            <a:pPr>
              <a:defRPr/>
            </a:pPr>
            <a:r>
              <a:rPr lang="en-US"/>
              <a:t>May 16, 2017</a:t>
            </a:r>
            <a:endParaRPr lang="en-US" dirty="0"/>
          </a:p>
        </p:txBody>
      </p:sp>
      <p:sp>
        <p:nvSpPr>
          <p:cNvPr id="5" name="Slide Number Placeholder 4"/>
          <p:cNvSpPr>
            <a:spLocks noGrp="1"/>
          </p:cNvSpPr>
          <p:nvPr>
            <p:ph type="sldNum" sz="quarter" idx="12"/>
          </p:nvPr>
        </p:nvSpPr>
        <p:spPr/>
        <p:txBody>
          <a:bodyPr/>
          <a:lstStyle/>
          <a:p>
            <a:pPr>
              <a:defRPr/>
            </a:pPr>
            <a:fld id="{4FB98381-1AA4-463F-B3FF-2607979862FE}" type="slidenum">
              <a:rPr lang="en-US" altLang="en-US" smtClean="0"/>
              <a:pPr>
                <a:defRPr/>
              </a:pPr>
              <a:t>7</a:t>
            </a:fld>
            <a:endParaRPr lang="en-US" alt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43976" y="2514600"/>
            <a:ext cx="3895224" cy="2819400"/>
          </a:xfrm>
          <a:prstGeom prst="rect">
            <a:avLst/>
          </a:prstGeom>
          <a:effectLst>
            <a:softEdge rad="31750"/>
          </a:effectLst>
          <a:scene3d>
            <a:camera prst="isometricBottomDown"/>
            <a:lightRig rig="threePt" dir="t"/>
          </a:scene3d>
        </p:spPr>
      </p:pic>
    </p:spTree>
    <p:extLst>
      <p:ext uri="{BB962C8B-B14F-4D97-AF65-F5344CB8AC3E}">
        <p14:creationId xmlns:p14="http://schemas.microsoft.com/office/powerpoint/2010/main" val="3650032974"/>
      </p:ext>
    </p:extLst>
  </p:cSld>
  <p:clrMapOvr>
    <a:masterClrMapping/>
  </p:clrMapOvr>
  <p:transition>
    <p:wipe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10857-BD56-47D3-8210-A6AC066E95A6}"/>
              </a:ext>
            </a:extLst>
          </p:cNvPr>
          <p:cNvSpPr>
            <a:spLocks noGrp="1"/>
          </p:cNvSpPr>
          <p:nvPr>
            <p:ph type="title"/>
          </p:nvPr>
        </p:nvSpPr>
        <p:spPr/>
        <p:txBody>
          <a:bodyPr/>
          <a:lstStyle/>
          <a:p>
            <a:pPr algn="ctr"/>
            <a:r>
              <a:rPr lang="en-US" dirty="0"/>
              <a:t>How is Disability Covered? </a:t>
            </a:r>
          </a:p>
        </p:txBody>
      </p:sp>
      <p:sp>
        <p:nvSpPr>
          <p:cNvPr id="3" name="Content Placeholder 2">
            <a:extLst>
              <a:ext uri="{FF2B5EF4-FFF2-40B4-BE49-F238E27FC236}">
                <a16:creationId xmlns:a16="http://schemas.microsoft.com/office/drawing/2014/main" id="{871B1B6B-ED0C-431F-A56D-34F1456F0504}"/>
              </a:ext>
            </a:extLst>
          </p:cNvPr>
          <p:cNvSpPr>
            <a:spLocks noGrp="1"/>
          </p:cNvSpPr>
          <p:nvPr>
            <p:ph idx="1"/>
          </p:nvPr>
        </p:nvSpPr>
        <p:spPr/>
        <p:txBody>
          <a:bodyPr/>
          <a:lstStyle/>
          <a:p>
            <a:r>
              <a:rPr lang="en-US" sz="2800" dirty="0"/>
              <a:t>When an employee meets the definition of Total Disability, the Employee and JRO are required to complete section A of the State Group Disability Income Plan Claim Form.</a:t>
            </a:r>
          </a:p>
          <a:p>
            <a:r>
              <a:rPr lang="en-US" sz="2800" dirty="0"/>
              <a:t>The attending physician form must be completed and signed by the Attending Physician licensed to practice in the clinical area for which medical care is being provided and licensed to practice by the state in which the Employee is assigned to work. </a:t>
            </a:r>
          </a:p>
          <a:p>
            <a:endParaRPr lang="en-US" dirty="0"/>
          </a:p>
        </p:txBody>
      </p:sp>
      <p:sp>
        <p:nvSpPr>
          <p:cNvPr id="4" name="Slide Number Placeholder 3">
            <a:extLst>
              <a:ext uri="{FF2B5EF4-FFF2-40B4-BE49-F238E27FC236}">
                <a16:creationId xmlns:a16="http://schemas.microsoft.com/office/drawing/2014/main" id="{9E854747-30D2-4D0C-BCBE-CD328746B884}"/>
              </a:ext>
            </a:extLst>
          </p:cNvPr>
          <p:cNvSpPr>
            <a:spLocks noGrp="1"/>
          </p:cNvSpPr>
          <p:nvPr>
            <p:ph type="sldNum" sz="quarter" idx="12"/>
          </p:nvPr>
        </p:nvSpPr>
        <p:spPr/>
        <p:txBody>
          <a:bodyPr/>
          <a:lstStyle/>
          <a:p>
            <a:pPr>
              <a:defRPr/>
            </a:pPr>
            <a:fld id="{7CBBFAA4-D5D3-4066-B1AC-9A61A6EFFDB7}" type="slidenum">
              <a:rPr lang="en-US" altLang="en-US" smtClean="0"/>
              <a:pPr>
                <a:defRPr/>
              </a:pPr>
              <a:t>8</a:t>
            </a:fld>
            <a:endParaRPr lang="en-US" altLang="en-US" dirty="0"/>
          </a:p>
        </p:txBody>
      </p:sp>
    </p:spTree>
    <p:extLst>
      <p:ext uri="{BB962C8B-B14F-4D97-AF65-F5344CB8AC3E}">
        <p14:creationId xmlns:p14="http://schemas.microsoft.com/office/powerpoint/2010/main" val="1510611323"/>
      </p:ext>
    </p:extLst>
  </p:cSld>
  <p:clrMapOvr>
    <a:masterClrMapping/>
  </p:clrMapOvr>
  <p:transition>
    <p:wipe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9D85A-5AED-474D-AC83-415B8F19D4B6}"/>
              </a:ext>
            </a:extLst>
          </p:cNvPr>
          <p:cNvSpPr>
            <a:spLocks noGrp="1"/>
          </p:cNvSpPr>
          <p:nvPr>
            <p:ph type="title"/>
          </p:nvPr>
        </p:nvSpPr>
        <p:spPr/>
        <p:txBody>
          <a:bodyPr/>
          <a:lstStyle/>
          <a:p>
            <a:r>
              <a:rPr lang="en-US" dirty="0"/>
              <a:t>What does JAC need from the JROs? </a:t>
            </a:r>
          </a:p>
        </p:txBody>
      </p:sp>
      <p:sp>
        <p:nvSpPr>
          <p:cNvPr id="3" name="Content Placeholder 2">
            <a:extLst>
              <a:ext uri="{FF2B5EF4-FFF2-40B4-BE49-F238E27FC236}">
                <a16:creationId xmlns:a16="http://schemas.microsoft.com/office/drawing/2014/main" id="{335F4325-23A1-4265-A13F-BC7903C87073}"/>
              </a:ext>
            </a:extLst>
          </p:cNvPr>
          <p:cNvSpPr>
            <a:spLocks noGrp="1"/>
          </p:cNvSpPr>
          <p:nvPr>
            <p:ph idx="1"/>
          </p:nvPr>
        </p:nvSpPr>
        <p:spPr>
          <a:xfrm>
            <a:off x="990600" y="1600200"/>
            <a:ext cx="7696200" cy="4525963"/>
          </a:xfrm>
        </p:spPr>
        <p:txBody>
          <a:bodyPr/>
          <a:lstStyle/>
          <a:p>
            <a:r>
              <a:rPr lang="en-US" sz="2600" dirty="0"/>
              <a:t>A leave with pay PAR.  It should be dated the first full day the employee doesn’t work due to a disability.  </a:t>
            </a:r>
          </a:p>
          <a:p>
            <a:r>
              <a:rPr lang="en-US" sz="2600" dirty="0"/>
              <a:t>An unpaid hours PAR.  Please do not use unpaid hours to reduce pay if the employee is claiming disability.  Unless they run out of leave mid day.  </a:t>
            </a:r>
          </a:p>
          <a:p>
            <a:r>
              <a:rPr lang="en-US" sz="2600" dirty="0"/>
              <a:t>A leave without pay PAR.  It should be dated the first full day the employee is out of all available leave. </a:t>
            </a:r>
          </a:p>
          <a:p>
            <a:r>
              <a:rPr lang="en-US" sz="2600" dirty="0"/>
              <a:t>A return from leave without pay PAR when they return to work.  </a:t>
            </a:r>
          </a:p>
        </p:txBody>
      </p:sp>
      <p:sp>
        <p:nvSpPr>
          <p:cNvPr id="4" name="Slide Number Placeholder 3">
            <a:extLst>
              <a:ext uri="{FF2B5EF4-FFF2-40B4-BE49-F238E27FC236}">
                <a16:creationId xmlns:a16="http://schemas.microsoft.com/office/drawing/2014/main" id="{0C07DA31-CA3F-47FA-9548-852640F14F0C}"/>
              </a:ext>
            </a:extLst>
          </p:cNvPr>
          <p:cNvSpPr>
            <a:spLocks noGrp="1"/>
          </p:cNvSpPr>
          <p:nvPr>
            <p:ph type="sldNum" sz="quarter" idx="12"/>
          </p:nvPr>
        </p:nvSpPr>
        <p:spPr/>
        <p:txBody>
          <a:bodyPr/>
          <a:lstStyle/>
          <a:p>
            <a:pPr>
              <a:defRPr/>
            </a:pPr>
            <a:fld id="{7CBBFAA4-D5D3-4066-B1AC-9A61A6EFFDB7}" type="slidenum">
              <a:rPr lang="en-US" altLang="en-US" smtClean="0"/>
              <a:pPr>
                <a:defRPr/>
              </a:pPr>
              <a:t>9</a:t>
            </a:fld>
            <a:endParaRPr lang="en-US" altLang="en-US" dirty="0"/>
          </a:p>
        </p:txBody>
      </p:sp>
    </p:spTree>
    <p:extLst>
      <p:ext uri="{BB962C8B-B14F-4D97-AF65-F5344CB8AC3E}">
        <p14:creationId xmlns:p14="http://schemas.microsoft.com/office/powerpoint/2010/main" val="3860080503"/>
      </p:ext>
    </p:extLst>
  </p:cSld>
  <p:clrMapOvr>
    <a:masterClrMapping/>
  </p:clrMapOvr>
  <p:transition>
    <p:wipe dir="u"/>
  </p:transition>
</p:sld>
</file>

<file path=ppt/theme/theme1.xml><?xml version="1.0" encoding="utf-8"?>
<a:theme xmlns:a="http://schemas.openxmlformats.org/drawingml/2006/main" name="JAC-blu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30477</TotalTime>
  <Words>2032</Words>
  <Application>Microsoft Office PowerPoint</Application>
  <PresentationFormat>On-screen Show (4:3)</PresentationFormat>
  <Paragraphs>152</Paragraphs>
  <Slides>13</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Calibri</vt:lpstr>
      <vt:lpstr>Arial</vt:lpstr>
      <vt:lpstr>Wingdings</vt:lpstr>
      <vt:lpstr>JAC-blue</vt:lpstr>
      <vt:lpstr> State Group Disability Coverage SES/SMS Employees. </vt:lpstr>
      <vt:lpstr>Who is covered?</vt:lpstr>
      <vt:lpstr>What is covered? </vt:lpstr>
      <vt:lpstr>When is disability covered? </vt:lpstr>
      <vt:lpstr>PowerPoint Presentation</vt:lpstr>
      <vt:lpstr>Information in the Disability Brochure.</vt:lpstr>
      <vt:lpstr>Cost of Disability Coverage</vt:lpstr>
      <vt:lpstr>How is Disability Covered? </vt:lpstr>
      <vt:lpstr>What does JAC need from the JROs? </vt:lpstr>
      <vt:lpstr>Example:</vt:lpstr>
      <vt:lpstr>Family Medical Leave Act (FMLA)</vt:lpstr>
      <vt:lpstr>FMLA vs. SMS/ SES disability</vt:lpstr>
      <vt:lpstr> Questions? </vt:lpstr>
    </vt:vector>
  </TitlesOfParts>
  <Company>jac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Conflict Counsel Justice Administrative Commission</dc:title>
  <dc:creator>jac</dc:creator>
  <cp:lastModifiedBy>Maros, Amy</cp:lastModifiedBy>
  <cp:revision>2222</cp:revision>
  <cp:lastPrinted>2023-06-15T16:54:28Z</cp:lastPrinted>
  <dcterms:created xsi:type="dcterms:W3CDTF">2008-03-24T19:10:52Z</dcterms:created>
  <dcterms:modified xsi:type="dcterms:W3CDTF">2025-09-25T21:11:15Z</dcterms:modified>
</cp:coreProperties>
</file>